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notesMasterIdLst>
    <p:notesMasterId r:id="rId11"/>
  </p:notesMasterIdLst>
  <p:sldIdLst>
    <p:sldId id="318" r:id="rId2"/>
    <p:sldId id="332" r:id="rId3"/>
    <p:sldId id="333" r:id="rId4"/>
    <p:sldId id="334" r:id="rId5"/>
    <p:sldId id="335" r:id="rId6"/>
    <p:sldId id="336" r:id="rId7"/>
    <p:sldId id="339" r:id="rId8"/>
    <p:sldId id="340" r:id="rId9"/>
    <p:sldId id="337" r:id="rId10"/>
  </p:sldIdLst>
  <p:sldSz cx="9144000" cy="6858000" type="screen4x3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090" autoAdjust="0"/>
  </p:normalViewPr>
  <p:slideViewPr>
    <p:cSldViewPr>
      <p:cViewPr varScale="1">
        <p:scale>
          <a:sx n="121" d="100"/>
          <a:sy n="121" d="100"/>
        </p:scale>
        <p:origin x="131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96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63E33-E6FB-4250-A920-0AA7F891E235}" type="datetimeFigureOut">
              <a:rPr lang="de-DE" smtClean="0"/>
              <a:pPr/>
              <a:t>14.06.2018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7A2527-8F30-47DF-80B2-0F8CB5C8ED7B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9004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Nicht löschen: Vorlage</a:t>
            </a:r>
            <a:r>
              <a:rPr lang="de-DE" baseline="0" dirty="0" smtClean="0"/>
              <a:t> V32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7A2527-8F30-47DF-80B2-0F8CB5C8ED7B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4234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Blue: Parser</a:t>
            </a:r>
          </a:p>
          <a:p>
            <a:r>
              <a:rPr lang="de-DE" dirty="0" smtClean="0"/>
              <a:t>Pink: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SymbolTable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Creator</a:t>
            </a:r>
            <a:endParaRPr lang="de-DE" baseline="0" dirty="0" smtClean="0"/>
          </a:p>
          <a:p>
            <a:r>
              <a:rPr lang="de-DE" baseline="0" dirty="0" smtClean="0"/>
              <a:t>Orange: CFG-</a:t>
            </a:r>
            <a:r>
              <a:rPr lang="de-DE" baseline="0" dirty="0" err="1" smtClean="0"/>
              <a:t>Anaysis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Optimizer</a:t>
            </a:r>
            <a:endParaRPr lang="de-DE" baseline="0" dirty="0" smtClean="0"/>
          </a:p>
          <a:p>
            <a:r>
              <a:rPr lang="de-DE" baseline="0" dirty="0" smtClean="0"/>
              <a:t>Lila: </a:t>
            </a:r>
            <a:r>
              <a:rPr lang="de-DE" baseline="0" dirty="0" err="1" smtClean="0"/>
              <a:t>Freemarker</a:t>
            </a:r>
            <a:r>
              <a:rPr lang="de-DE" baseline="0" dirty="0" smtClean="0"/>
              <a:t> (C++ Output)</a:t>
            </a:r>
          </a:p>
          <a:p>
            <a:endParaRPr lang="de-DE" baseline="0" dirty="0" smtClean="0"/>
          </a:p>
          <a:p>
            <a:r>
              <a:rPr lang="de-DE" dirty="0" smtClean="0"/>
              <a:t>Rot: Layout-Berechnung</a:t>
            </a:r>
          </a:p>
          <a:p>
            <a:r>
              <a:rPr lang="de-DE" dirty="0" smtClean="0"/>
              <a:t>Helles Lila: </a:t>
            </a:r>
            <a:r>
              <a:rPr lang="de-DE" dirty="0" err="1" smtClean="0"/>
              <a:t>Freemarker</a:t>
            </a:r>
            <a:r>
              <a:rPr lang="de-DE" dirty="0" smtClean="0"/>
              <a:t> (SVG Output)</a:t>
            </a:r>
          </a:p>
          <a:p>
            <a:endParaRPr lang="de-DE" dirty="0" smtClean="0"/>
          </a:p>
          <a:p>
            <a:r>
              <a:rPr lang="de-DE" dirty="0" smtClean="0"/>
              <a:t>Braun: Virtual File</a:t>
            </a:r>
            <a:r>
              <a:rPr lang="de-DE" baseline="0" dirty="0" smtClean="0"/>
              <a:t> System API</a:t>
            </a:r>
          </a:p>
          <a:p>
            <a:r>
              <a:rPr lang="de-DE" baseline="0" dirty="0" smtClean="0"/>
              <a:t>Dunkelgrün: Cloud9 API</a:t>
            </a:r>
          </a:p>
          <a:p>
            <a:endParaRPr lang="de-DE" dirty="0" smtClean="0"/>
          </a:p>
          <a:p>
            <a:r>
              <a:rPr lang="de-DE" dirty="0" smtClean="0"/>
              <a:t>gelb: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Github</a:t>
            </a:r>
            <a:r>
              <a:rPr lang="de-DE" baseline="0" dirty="0" smtClean="0"/>
              <a:t>-API</a:t>
            </a:r>
            <a:endParaRPr lang="de-DE" dirty="0" smtClean="0"/>
          </a:p>
          <a:p>
            <a:r>
              <a:rPr lang="de-DE" dirty="0" smtClean="0"/>
              <a:t>grau: </a:t>
            </a:r>
            <a:r>
              <a:rPr lang="de-DE" dirty="0" err="1" smtClean="0"/>
              <a:t>Context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Conditions</a:t>
            </a:r>
            <a:r>
              <a:rPr lang="de-DE" baseline="0" dirty="0" smtClean="0"/>
              <a:t>/</a:t>
            </a:r>
            <a:r>
              <a:rPr lang="de-DE" baseline="0" dirty="0" err="1" smtClean="0"/>
              <a:t>Metrics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smtClean="0"/>
              <a:t>dunkelblau: Open Street </a:t>
            </a:r>
            <a:r>
              <a:rPr lang="de-DE" baseline="0" dirty="0" err="1" smtClean="0"/>
              <a:t>Map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Importer</a:t>
            </a:r>
            <a:endParaRPr lang="de-DE" baseline="0" dirty="0" smtClean="0"/>
          </a:p>
          <a:p>
            <a:r>
              <a:rPr lang="de-DE" baseline="0" dirty="0" err="1" smtClean="0"/>
              <a:t>türkis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Physic</a:t>
            </a:r>
            <a:r>
              <a:rPr lang="de-DE" baseline="0" dirty="0" smtClean="0"/>
              <a:t> Engine</a:t>
            </a:r>
          </a:p>
          <a:p>
            <a:r>
              <a:rPr lang="de-DE" baseline="0" dirty="0" smtClean="0"/>
              <a:t>--: </a:t>
            </a:r>
            <a:r>
              <a:rPr lang="de-DE" baseline="0" dirty="0" err="1" smtClean="0"/>
              <a:t>ThreeJS</a:t>
            </a:r>
            <a:r>
              <a:rPr lang="de-DE" baseline="0" dirty="0" smtClean="0"/>
              <a:t> 3D </a:t>
            </a:r>
            <a:r>
              <a:rPr lang="de-DE" baseline="0" dirty="0" err="1" smtClean="0"/>
              <a:t>Visualisation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7A2527-8F30-47DF-80B2-0F8CB5C8ED7B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8185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5" name="Line 15"/>
          <p:cNvSpPr>
            <a:spLocks noChangeShapeType="1"/>
          </p:cNvSpPr>
          <p:nvPr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12700">
            <a:solidFill>
              <a:schemeClr val="accent6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81936" name="Line 16"/>
          <p:cNvSpPr>
            <a:spLocks noChangeShapeType="1"/>
          </p:cNvSpPr>
          <p:nvPr/>
        </p:nvSpPr>
        <p:spPr bwMode="auto">
          <a:xfrm>
            <a:off x="0" y="1143000"/>
            <a:ext cx="9144000" cy="0"/>
          </a:xfrm>
          <a:prstGeom prst="line">
            <a:avLst/>
          </a:prstGeom>
          <a:noFill/>
          <a:ln w="12700">
            <a:solidFill>
              <a:schemeClr val="accent5"/>
            </a:solidFill>
            <a:round/>
            <a:headEnd/>
            <a:tailEnd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81939" name="Rectangle 19"/>
          <p:cNvSpPr>
            <a:spLocks noGrp="1" noChangeArrowheads="1"/>
          </p:cNvSpPr>
          <p:nvPr>
            <p:ph type="subTitle" idx="1"/>
          </p:nvPr>
        </p:nvSpPr>
        <p:spPr>
          <a:xfrm>
            <a:off x="1219200" y="3124200"/>
            <a:ext cx="6400800" cy="1219200"/>
          </a:xfrm>
        </p:spPr>
        <p:txBody>
          <a:bodyPr/>
          <a:lstStyle>
            <a:lvl1pPr marL="0" indent="0">
              <a:buFont typeface="Wingdings" pitchFamily="2" charset="2"/>
              <a:buNone/>
              <a:defRPr smtClean="0"/>
            </a:lvl1pPr>
          </a:lstStyle>
          <a:p>
            <a:r>
              <a:rPr lang="de-DE" smtClean="0"/>
              <a:t>Formatvorlage des Untertitelmasters durch Klicken bearbeiten</a:t>
            </a:r>
            <a:endParaRPr lang="de-DE" dirty="0" smtClean="0"/>
          </a:p>
        </p:txBody>
      </p:sp>
      <p:sp>
        <p:nvSpPr>
          <p:cNvPr id="81940" name="Rectangle 20"/>
          <p:cNvSpPr>
            <a:spLocks noGrp="1" noChangeArrowheads="1"/>
          </p:cNvSpPr>
          <p:nvPr>
            <p:ph type="ctrTitle"/>
          </p:nvPr>
        </p:nvSpPr>
        <p:spPr>
          <a:xfrm>
            <a:off x="1219200" y="1600200"/>
            <a:ext cx="7772400" cy="1143000"/>
          </a:xfrm>
        </p:spPr>
        <p:txBody>
          <a:bodyPr/>
          <a:lstStyle>
            <a:lvl1pPr algn="l">
              <a:defRPr b="1" smtClean="0"/>
            </a:lvl1pPr>
          </a:lstStyle>
          <a:p>
            <a:r>
              <a:rPr lang="de-DE" smtClean="0"/>
              <a:t>Titelmasterformat durch Klicken bearbeiten</a:t>
            </a:r>
            <a:endParaRPr lang="de-DE" dirty="0" smtClean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57380" y="28535"/>
            <a:ext cx="4286620" cy="1053537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5570" y="230400"/>
            <a:ext cx="7560430" cy="8388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63200" y="1296000"/>
            <a:ext cx="8229600" cy="5410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763200" y="1296000"/>
            <a:ext cx="4039200" cy="5410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953600" y="1296000"/>
            <a:ext cx="4039200" cy="5410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5570" y="230400"/>
            <a:ext cx="7560430" cy="8388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25"/>
          <p:cNvSpPr txBox="1">
            <a:spLocks noChangeArrowheads="1"/>
          </p:cNvSpPr>
          <p:nvPr/>
        </p:nvSpPr>
        <p:spPr bwMode="auto">
          <a:xfrm>
            <a:off x="-36513" y="152400"/>
            <a:ext cx="1403351" cy="969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000" b="1" dirty="0" smtClean="0"/>
              <a:t>Prof. Dr. B. </a:t>
            </a:r>
            <a:r>
              <a:rPr lang="de-DE" sz="1000" b="1" dirty="0" err="1" smtClean="0"/>
              <a:t>Rumpe</a:t>
            </a:r>
            <a:r>
              <a:rPr lang="de-DE" sz="1000" dirty="0"/>
              <a:t/>
            </a:r>
            <a:br>
              <a:rPr lang="de-DE" sz="1000" dirty="0"/>
            </a:br>
            <a:r>
              <a:rPr lang="de-DE" sz="1000" dirty="0"/>
              <a:t>Lehrstuhl für Software Engineering</a:t>
            </a:r>
          </a:p>
          <a:p>
            <a:pPr>
              <a:spcBef>
                <a:spcPct val="50000"/>
              </a:spcBef>
            </a:pPr>
            <a:r>
              <a:rPr lang="de-DE" sz="1000" dirty="0"/>
              <a:t>RWTH Aachen</a:t>
            </a:r>
          </a:p>
          <a:p>
            <a:pPr>
              <a:spcBef>
                <a:spcPct val="50000"/>
              </a:spcBef>
            </a:pPr>
            <a:r>
              <a:rPr lang="de-DE" sz="800" dirty="0"/>
              <a:t>Seite </a:t>
            </a:r>
            <a:fld id="{2CE07847-B605-4127-89DE-8BBE4C3EB877}" type="slidenum">
              <a:rPr lang="de-DE" sz="800"/>
              <a:pPr>
                <a:spcBef>
                  <a:spcPct val="50000"/>
                </a:spcBef>
              </a:pPr>
              <a:t>‹Nr.›</a:t>
            </a:fld>
            <a:endParaRPr lang="de-DE" sz="800" dirty="0"/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 flipV="1">
            <a:off x="1403648" y="152400"/>
            <a:ext cx="0" cy="990600"/>
          </a:xfrm>
          <a:prstGeom prst="line">
            <a:avLst/>
          </a:prstGeom>
          <a:noFill/>
          <a:ln w="12700">
            <a:solidFill>
              <a:schemeClr val="accent5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2" name="Line 14"/>
          <p:cNvSpPr>
            <a:spLocks noChangeShapeType="1"/>
          </p:cNvSpPr>
          <p:nvPr/>
        </p:nvSpPr>
        <p:spPr bwMode="auto">
          <a:xfrm>
            <a:off x="76200" y="1143000"/>
            <a:ext cx="9067800" cy="0"/>
          </a:xfrm>
          <a:prstGeom prst="line">
            <a:avLst/>
          </a:prstGeom>
          <a:noFill/>
          <a:ln w="12700">
            <a:solidFill>
              <a:schemeClr val="accent5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4" name="Line 7"/>
          <p:cNvSpPr>
            <a:spLocks noChangeShapeType="1"/>
          </p:cNvSpPr>
          <p:nvPr/>
        </p:nvSpPr>
        <p:spPr bwMode="auto">
          <a:xfrm>
            <a:off x="152400" y="1219200"/>
            <a:ext cx="8991600" cy="0"/>
          </a:xfrm>
          <a:prstGeom prst="line">
            <a:avLst/>
          </a:prstGeom>
          <a:noFill/>
          <a:ln w="12700">
            <a:solidFill>
              <a:schemeClr val="accent6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5" name="Line 15"/>
          <p:cNvSpPr>
            <a:spLocks noChangeShapeType="1"/>
          </p:cNvSpPr>
          <p:nvPr/>
        </p:nvSpPr>
        <p:spPr bwMode="auto">
          <a:xfrm flipV="1">
            <a:off x="1331640" y="76200"/>
            <a:ext cx="0" cy="1143000"/>
          </a:xfrm>
          <a:prstGeom prst="line">
            <a:avLst/>
          </a:prstGeom>
          <a:noFill/>
          <a:ln w="12700">
            <a:solidFill>
              <a:schemeClr val="accent6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6" name="Textplatzhalter 15"/>
          <p:cNvSpPr>
            <a:spLocks noGrp="1"/>
          </p:cNvSpPr>
          <p:nvPr>
            <p:ph type="body" idx="1"/>
          </p:nvPr>
        </p:nvSpPr>
        <p:spPr>
          <a:xfrm>
            <a:off x="763200" y="1296000"/>
            <a:ext cx="8229600" cy="541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7" name="Titelplatzhalter 16"/>
          <p:cNvSpPr>
            <a:spLocks noGrp="1"/>
          </p:cNvSpPr>
          <p:nvPr>
            <p:ph type="title"/>
          </p:nvPr>
        </p:nvSpPr>
        <p:spPr>
          <a:xfrm>
            <a:off x="1475656" y="230400"/>
            <a:ext cx="7560344" cy="83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13" name="Line 14"/>
          <p:cNvSpPr>
            <a:spLocks noChangeShapeType="1"/>
          </p:cNvSpPr>
          <p:nvPr/>
        </p:nvSpPr>
        <p:spPr bwMode="auto">
          <a:xfrm>
            <a:off x="76200" y="1143000"/>
            <a:ext cx="9067800" cy="0"/>
          </a:xfrm>
          <a:prstGeom prst="line">
            <a:avLst/>
          </a:prstGeom>
          <a:noFill/>
          <a:ln w="12700">
            <a:solidFill>
              <a:schemeClr val="accent5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8" name="Line 7"/>
          <p:cNvSpPr>
            <a:spLocks noChangeShapeType="1"/>
          </p:cNvSpPr>
          <p:nvPr/>
        </p:nvSpPr>
        <p:spPr bwMode="auto">
          <a:xfrm>
            <a:off x="152400" y="1219200"/>
            <a:ext cx="8991600" cy="0"/>
          </a:xfrm>
          <a:prstGeom prst="line">
            <a:avLst/>
          </a:prstGeom>
          <a:noFill/>
          <a:ln w="12700">
            <a:solidFill>
              <a:schemeClr val="accent6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9" name="Line 14"/>
          <p:cNvSpPr>
            <a:spLocks noChangeShapeType="1"/>
          </p:cNvSpPr>
          <p:nvPr userDrawn="1"/>
        </p:nvSpPr>
        <p:spPr bwMode="auto">
          <a:xfrm>
            <a:off x="76200" y="1143000"/>
            <a:ext cx="9067800" cy="0"/>
          </a:xfrm>
          <a:prstGeom prst="line">
            <a:avLst/>
          </a:prstGeom>
          <a:noFill/>
          <a:ln w="12700">
            <a:solidFill>
              <a:schemeClr val="accent5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20" name="Line 7"/>
          <p:cNvSpPr>
            <a:spLocks noChangeShapeType="1"/>
          </p:cNvSpPr>
          <p:nvPr userDrawn="1"/>
        </p:nvSpPr>
        <p:spPr bwMode="auto">
          <a:xfrm>
            <a:off x="152400" y="1219200"/>
            <a:ext cx="8991600" cy="0"/>
          </a:xfrm>
          <a:prstGeom prst="line">
            <a:avLst/>
          </a:prstGeom>
          <a:noFill/>
          <a:ln w="12700">
            <a:solidFill>
              <a:schemeClr val="accent6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3" r:id="rId4"/>
    <p:sldLayoutId id="2147483734" r:id="rId5"/>
    <p:sldLayoutId id="2147483735" r:id="rId6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tx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jpe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.rwth-aachen.de/monticore/EmbeddedMontiArc/Documentation" TargetMode="External"/><Relationship Id="rId7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hyperlink" Target="https://git.rwth-aachen.de/monticore/EmbeddedMontiArc/Documentation/tree/master/reposlide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de-DE" dirty="0" err="1" smtClean="0"/>
              <a:t>EmbeddedMontiArcStudio</a:t>
            </a:r>
            <a:endParaRPr lang="de-DE" dirty="0" smtClean="0"/>
          </a:p>
          <a:p>
            <a:pPr eaLnBrk="1" hangingPunct="1"/>
            <a:r>
              <a:rPr lang="de-DE" dirty="0" smtClean="0"/>
              <a:t>Sprachen</a:t>
            </a:r>
            <a:endParaRPr lang="de-DE" dirty="0"/>
          </a:p>
          <a:p>
            <a:pPr eaLnBrk="1" hangingPunct="1"/>
            <a:r>
              <a:rPr lang="de-DE" dirty="0" smtClean="0"/>
              <a:t>Generatoren </a:t>
            </a:r>
            <a:endParaRPr lang="de-DE" dirty="0"/>
          </a:p>
          <a:p>
            <a:pPr eaLnBrk="1" hangingPunct="1"/>
            <a:r>
              <a:rPr lang="de-DE" dirty="0" smtClean="0"/>
              <a:t>Simulatoren</a:t>
            </a:r>
            <a:endParaRPr lang="de-DE" dirty="0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de-DE" dirty="0" smtClean="0"/>
              <a:t>High-Level </a:t>
            </a:r>
            <a:r>
              <a:rPr lang="de-DE" dirty="0" err="1" smtClean="0"/>
              <a:t>Overview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Entire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EmbeddedMontiArc Project</a:t>
            </a:r>
            <a:endParaRPr lang="de-DE" dirty="0"/>
          </a:p>
        </p:txBody>
      </p:sp>
      <p:sp>
        <p:nvSpPr>
          <p:cNvPr id="5124" name="Text Box 7"/>
          <p:cNvSpPr txBox="1">
            <a:spLocks noChangeArrowheads="1"/>
          </p:cNvSpPr>
          <p:nvPr/>
        </p:nvSpPr>
        <p:spPr bwMode="auto">
          <a:xfrm>
            <a:off x="1219200" y="4724400"/>
            <a:ext cx="3043013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de-DE" sz="2000" dirty="0" smtClean="0"/>
              <a:t>Michael von Wenckstern,</a:t>
            </a:r>
          </a:p>
          <a:p>
            <a:r>
              <a:rPr lang="de-DE" sz="2000" dirty="0" smtClean="0"/>
              <a:t>Evgeny Kusmenko</a:t>
            </a:r>
          </a:p>
          <a:p>
            <a:endParaRPr lang="de-DE" sz="2000" dirty="0"/>
          </a:p>
          <a:p>
            <a:r>
              <a:rPr lang="de-DE" sz="2000" dirty="0" smtClean="0"/>
              <a:t>Software Engineering</a:t>
            </a:r>
            <a:endParaRPr lang="de-DE" sz="2000" dirty="0"/>
          </a:p>
          <a:p>
            <a:r>
              <a:rPr lang="de-DE" sz="2000" dirty="0"/>
              <a:t>RWTH Aachen </a:t>
            </a:r>
          </a:p>
          <a:p>
            <a:r>
              <a:rPr lang="de-DE" sz="2000" dirty="0"/>
              <a:t>http://www.se-rwth.de/</a:t>
            </a:r>
          </a:p>
        </p:txBody>
      </p:sp>
      <p:pic>
        <p:nvPicPr>
          <p:cNvPr id="6" name="Picture 2" descr="EMALogoTransparen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153" y="2564904"/>
            <a:ext cx="3816000" cy="3901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EmbeddedMontiArc for SLE (teaching)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Developing Large Language Families with </a:t>
            </a:r>
            <a:r>
              <a:rPr lang="en-US" b="1" dirty="0" err="1" smtClean="0"/>
              <a:t>MontiCore</a:t>
            </a:r>
            <a:r>
              <a:rPr lang="en-US" b="1" dirty="0" smtClean="0"/>
              <a:t> is easy</a:t>
            </a:r>
          </a:p>
          <a:p>
            <a:pPr lvl="1"/>
            <a:r>
              <a:rPr lang="de-DE" dirty="0" err="1" smtClean="0"/>
              <a:t>Our</a:t>
            </a:r>
            <a:r>
              <a:rPr lang="de-DE" dirty="0" smtClean="0"/>
              <a:t> Language Family </a:t>
            </a:r>
            <a:r>
              <a:rPr lang="de-DE" dirty="0" err="1" smtClean="0"/>
              <a:t>contains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25 </a:t>
            </a:r>
            <a:r>
              <a:rPr lang="de-DE" dirty="0" err="1" smtClean="0"/>
              <a:t>MontiCore</a:t>
            </a:r>
            <a:r>
              <a:rPr lang="de-DE" dirty="0" smtClean="0"/>
              <a:t> </a:t>
            </a:r>
            <a:r>
              <a:rPr lang="de-DE" dirty="0" err="1" smtClean="0"/>
              <a:t>grammars</a:t>
            </a:r>
            <a:endParaRPr lang="de-DE" dirty="0" smtClean="0"/>
          </a:p>
          <a:p>
            <a:pPr lvl="1"/>
            <a:endParaRPr lang="de-DE" dirty="0"/>
          </a:p>
          <a:p>
            <a:r>
              <a:rPr lang="de-DE" b="1" dirty="0" err="1" smtClean="0"/>
              <a:t>Developing</a:t>
            </a:r>
            <a:r>
              <a:rPr lang="de-DE" b="1" dirty="0" smtClean="0"/>
              <a:t> powerful Modeling Tools </a:t>
            </a:r>
            <a:r>
              <a:rPr lang="de-DE" b="1" dirty="0" err="1" smtClean="0"/>
              <a:t>with</a:t>
            </a:r>
            <a:r>
              <a:rPr lang="de-DE" b="1" dirty="0" smtClean="0"/>
              <a:t> </a:t>
            </a:r>
            <a:r>
              <a:rPr lang="de-DE" b="1" dirty="0" err="1" smtClean="0"/>
              <a:t>MontiCore</a:t>
            </a:r>
            <a:r>
              <a:rPr lang="de-DE" b="1" dirty="0" smtClean="0"/>
              <a:t> </a:t>
            </a:r>
            <a:r>
              <a:rPr lang="de-DE" b="1" dirty="0" err="1" smtClean="0"/>
              <a:t>is</a:t>
            </a:r>
            <a:r>
              <a:rPr lang="de-DE" b="1" dirty="0" smtClean="0"/>
              <a:t> </a:t>
            </a:r>
            <a:r>
              <a:rPr lang="de-DE" b="1" dirty="0" err="1" smtClean="0"/>
              <a:t>possible</a:t>
            </a:r>
            <a:endParaRPr lang="de-DE" b="1" dirty="0" smtClean="0"/>
          </a:p>
          <a:p>
            <a:pPr lvl="1"/>
            <a:r>
              <a:rPr lang="de-DE" dirty="0" err="1" smtClean="0"/>
              <a:t>EmbeddedMontiArcStudio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MontiCore</a:t>
            </a:r>
            <a:r>
              <a:rPr lang="de-DE" dirty="0" smtClean="0"/>
              <a:t> </a:t>
            </a:r>
            <a:r>
              <a:rPr lang="de-DE" dirty="0" err="1" smtClean="0"/>
              <a:t>infrastructure</a:t>
            </a:r>
            <a:endParaRPr lang="de-DE" dirty="0" smtClean="0"/>
          </a:p>
          <a:p>
            <a:pPr lvl="1"/>
            <a:endParaRPr lang="de-DE" dirty="0"/>
          </a:p>
          <a:p>
            <a:r>
              <a:rPr lang="de-DE" b="1" dirty="0" smtClean="0"/>
              <a:t>Multiple Teams </a:t>
            </a:r>
            <a:r>
              <a:rPr lang="de-DE" b="1" dirty="0" err="1" smtClean="0"/>
              <a:t>can</a:t>
            </a:r>
            <a:r>
              <a:rPr lang="de-DE" b="1" dirty="0" smtClean="0"/>
              <a:t> </a:t>
            </a:r>
            <a:r>
              <a:rPr lang="de-DE" b="1" dirty="0" err="1" smtClean="0"/>
              <a:t>develop</a:t>
            </a:r>
            <a:r>
              <a:rPr lang="de-DE" b="1" dirty="0" smtClean="0"/>
              <a:t> </a:t>
            </a:r>
            <a:r>
              <a:rPr lang="de-DE" b="1" dirty="0" err="1" smtClean="0"/>
              <a:t>language</a:t>
            </a:r>
            <a:r>
              <a:rPr lang="de-DE" b="1" dirty="0" smtClean="0"/>
              <a:t> </a:t>
            </a:r>
            <a:r>
              <a:rPr lang="de-DE" b="1" dirty="0" err="1" smtClean="0"/>
              <a:t>tools</a:t>
            </a:r>
            <a:r>
              <a:rPr lang="de-DE" b="1" dirty="0" smtClean="0"/>
              <a:t> </a:t>
            </a:r>
            <a:r>
              <a:rPr lang="de-DE" b="1" dirty="0" err="1" smtClean="0"/>
              <a:t>together</a:t>
            </a:r>
            <a:endParaRPr lang="de-DE" b="1" dirty="0" smtClean="0"/>
          </a:p>
          <a:p>
            <a:pPr lvl="1"/>
            <a:r>
              <a:rPr lang="de-DE" dirty="0" smtClean="0"/>
              <a:t>EmbeddedMontiArc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developed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ca. 15 </a:t>
            </a:r>
            <a:r>
              <a:rPr lang="de-DE" dirty="0" err="1" smtClean="0"/>
              <a:t>students</a:t>
            </a:r>
            <a:r>
              <a:rPr lang="de-DE" dirty="0" smtClean="0"/>
              <a:t> in parallel</a:t>
            </a:r>
          </a:p>
          <a:p>
            <a:pPr lvl="1"/>
            <a:endParaRPr lang="de-DE" dirty="0"/>
          </a:p>
          <a:p>
            <a:pPr marL="342900" lvl="1" indent="-342900">
              <a:buFont typeface="Wingdings" pitchFamily="2" charset="2"/>
              <a:buChar char="§"/>
            </a:pPr>
            <a:r>
              <a:rPr lang="de-DE" b="1" dirty="0" err="1" smtClean="0"/>
              <a:t>Developing</a:t>
            </a:r>
            <a:r>
              <a:rPr lang="de-DE" b="1" dirty="0" smtClean="0"/>
              <a:t> </a:t>
            </a:r>
            <a:r>
              <a:rPr lang="de-DE" b="1" dirty="0" err="1" smtClean="0"/>
              <a:t>with</a:t>
            </a:r>
            <a:r>
              <a:rPr lang="de-DE" b="1" dirty="0" smtClean="0"/>
              <a:t> </a:t>
            </a:r>
            <a:r>
              <a:rPr lang="de-DE" b="1" dirty="0" err="1" smtClean="0"/>
              <a:t>MontiCore</a:t>
            </a:r>
            <a:r>
              <a:rPr lang="de-DE" b="1" dirty="0" smtClean="0"/>
              <a:t> </a:t>
            </a:r>
            <a:r>
              <a:rPr lang="de-DE" b="1" dirty="0" err="1" smtClean="0"/>
              <a:t>is</a:t>
            </a:r>
            <a:r>
              <a:rPr lang="de-DE" b="1" dirty="0" smtClean="0"/>
              <a:t> Fun </a:t>
            </a:r>
            <a:r>
              <a:rPr lang="de-DE" b="1" dirty="0" smtClean="0"/>
              <a:t>;)</a:t>
            </a:r>
            <a:br>
              <a:rPr lang="de-DE" b="1" dirty="0" smtClean="0"/>
            </a:br>
            <a:r>
              <a:rPr lang="en-US" dirty="0">
                <a:sym typeface="Wingdings" panose="05000000000000000000" pitchFamily="2" charset="2"/>
              </a:rPr>
              <a:t>(Can execute the models and </a:t>
            </a:r>
            <a:r>
              <a:rPr lang="en-US" dirty="0" smtClean="0">
                <a:sym typeface="Wingdings" panose="05000000000000000000" pitchFamily="2" charset="2"/>
              </a:rPr>
              <a:t/>
            </a:r>
            <a:br>
              <a:rPr lang="en-US" dirty="0" smtClean="0">
                <a:sym typeface="Wingdings" panose="05000000000000000000" pitchFamily="2" charset="2"/>
              </a:rPr>
            </a:br>
            <a:r>
              <a:rPr lang="en-US" dirty="0" smtClean="0">
                <a:sym typeface="Wingdings" panose="05000000000000000000" pitchFamily="2" charset="2"/>
              </a:rPr>
              <a:t>see </a:t>
            </a:r>
            <a:r>
              <a:rPr lang="en-US" dirty="0">
                <a:sym typeface="Wingdings" panose="05000000000000000000" pitchFamily="2" charset="2"/>
              </a:rPr>
              <a:t>the car drifting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>
              <a:sym typeface="Wingdings" panose="05000000000000000000" pitchFamily="2" charset="2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0111" y="4950712"/>
            <a:ext cx="3557507" cy="188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35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EmbeddedMontiArc for Publications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Reviewers can </a:t>
            </a:r>
          </a:p>
          <a:p>
            <a:pPr lvl="1"/>
            <a:r>
              <a:rPr lang="en-US" dirty="0" smtClean="0"/>
              <a:t>Inspect Models (textual and visual representation) in Browser </a:t>
            </a:r>
          </a:p>
          <a:p>
            <a:pPr lvl="1"/>
            <a:r>
              <a:rPr lang="en-US" dirty="0" smtClean="0"/>
              <a:t>Execute generated Code in Browser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Pfeil nach rechts 3"/>
          <p:cNvSpPr/>
          <p:nvPr/>
        </p:nvSpPr>
        <p:spPr>
          <a:xfrm>
            <a:off x="763200" y="2492896"/>
            <a:ext cx="504056" cy="36004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/>
          <p:cNvSpPr txBox="1"/>
          <p:nvPr/>
        </p:nvSpPr>
        <p:spPr>
          <a:xfrm>
            <a:off x="1489908" y="2469342"/>
            <a:ext cx="699422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Gain confidence about tools or make larger models online available</a:t>
            </a: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05" y="3411936"/>
            <a:ext cx="2097445" cy="2232248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33893" y="5782369"/>
            <a:ext cx="2736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Can be directly uploaded</a:t>
            </a:r>
            <a:br>
              <a:rPr lang="en-US" dirty="0" smtClean="0"/>
            </a:br>
            <a:r>
              <a:rPr lang="en-US" dirty="0" smtClean="0"/>
              <a:t> to SE homepage</a:t>
            </a:r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6406" y="3413187"/>
            <a:ext cx="2160240" cy="1165630"/>
          </a:xfrm>
          <a:prstGeom prst="rect">
            <a:avLst/>
          </a:prstGeom>
        </p:spPr>
      </p:pic>
      <p:grpSp>
        <p:nvGrpSpPr>
          <p:cNvPr id="12" name="Gruppieren 11"/>
          <p:cNvGrpSpPr/>
          <p:nvPr/>
        </p:nvGrpSpPr>
        <p:grpSpPr>
          <a:xfrm>
            <a:off x="5160858" y="3356992"/>
            <a:ext cx="3731622" cy="1202484"/>
            <a:chOff x="5304874" y="3689764"/>
            <a:chExt cx="3731622" cy="1202484"/>
          </a:xfrm>
        </p:grpSpPr>
        <p:pic>
          <p:nvPicPr>
            <p:cNvPr id="10" name="Grafik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28680" y="3689764"/>
              <a:ext cx="2807816" cy="1202484"/>
            </a:xfrm>
            <a:prstGeom prst="rect">
              <a:avLst/>
            </a:prstGeom>
          </p:spPr>
        </p:pic>
        <p:pic>
          <p:nvPicPr>
            <p:cNvPr id="11" name="Grafik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04874" y="3721477"/>
              <a:ext cx="1801044" cy="1153249"/>
            </a:xfrm>
            <a:prstGeom prst="rect">
              <a:avLst/>
            </a:prstGeom>
          </p:spPr>
        </p:pic>
      </p:grpSp>
      <p:sp>
        <p:nvSpPr>
          <p:cNvPr id="13" name="Textfeld 12"/>
          <p:cNvSpPr txBox="1"/>
          <p:nvPr/>
        </p:nvSpPr>
        <p:spPr>
          <a:xfrm>
            <a:off x="4035791" y="4471694"/>
            <a:ext cx="298030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Execute Models in Browser</a:t>
            </a:r>
            <a:endParaRPr lang="en-US" dirty="0"/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7354" y="4987017"/>
            <a:ext cx="3104548" cy="1153602"/>
          </a:xfrm>
          <a:prstGeom prst="rect">
            <a:avLst/>
          </a:prstGeom>
        </p:spPr>
      </p:pic>
      <p:sp>
        <p:nvSpPr>
          <p:cNvPr id="15" name="Textfeld 14"/>
          <p:cNvSpPr txBox="1"/>
          <p:nvPr/>
        </p:nvSpPr>
        <p:spPr>
          <a:xfrm>
            <a:off x="3916974" y="6085660"/>
            <a:ext cx="289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Inspect Models in Browser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195418" y="6376639"/>
            <a:ext cx="346462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/>
              <a:t>http://www.se-rwth.de/materials/ema_compiler/</a:t>
            </a:r>
          </a:p>
        </p:txBody>
      </p:sp>
    </p:spTree>
    <p:extLst>
      <p:ext uri="{BB962C8B-B14F-4D97-AF65-F5344CB8AC3E}">
        <p14:creationId xmlns:p14="http://schemas.microsoft.com/office/powerpoint/2010/main" val="548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 Development with EmbeddedMontiArc</a:t>
            </a:r>
            <a:endParaRPr lang="en-US" dirty="0"/>
          </a:p>
        </p:txBody>
      </p:sp>
      <p:sp>
        <p:nvSpPr>
          <p:cNvPr id="4" name="Abgerundetes Rechteck 3"/>
          <p:cNvSpPr/>
          <p:nvPr/>
        </p:nvSpPr>
        <p:spPr>
          <a:xfrm>
            <a:off x="3318131" y="1704756"/>
            <a:ext cx="2016224" cy="648072"/>
          </a:xfrm>
          <a:prstGeom prst="roundRect">
            <a:avLst/>
          </a:prstGeom>
          <a:noFill/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Textual Modeling</a:t>
            </a:r>
          </a:p>
          <a:p>
            <a:pPr algn="ctr"/>
            <a:r>
              <a:rPr lang="en-US" dirty="0"/>
              <a:t>in the Large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6495986" y="4551309"/>
            <a:ext cx="1872208" cy="576064"/>
          </a:xfrm>
          <a:prstGeom prst="roundRect">
            <a:avLst/>
          </a:prstGeom>
          <a:noFill/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Model based Testing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3318131" y="1196752"/>
            <a:ext cx="35317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  <a:t>Version Control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  <a:t>Multiple Users </a:t>
            </a:r>
            <a:r>
              <a:rPr lang="de-DE" sz="1600" dirty="0" err="1" smtClean="0">
                <a:solidFill>
                  <a:schemeClr val="accent2"/>
                </a:solidFill>
                <a:latin typeface="Comic Sans MS" panose="030F0702030302020204" pitchFamily="66" charset="0"/>
              </a:rPr>
              <a:t>can</a:t>
            </a:r>
            <a: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  <a:t> </a:t>
            </a:r>
            <a:r>
              <a:rPr lang="de-DE" sz="1600" dirty="0" err="1" smtClean="0">
                <a:solidFill>
                  <a:schemeClr val="accent2"/>
                </a:solidFill>
                <a:latin typeface="Comic Sans MS" panose="030F0702030302020204" pitchFamily="66" charset="0"/>
              </a:rPr>
              <a:t>work</a:t>
            </a:r>
            <a: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  <a:t> parallel</a:t>
            </a:r>
            <a:endParaRPr lang="de-DE" sz="1600" dirty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420094" y="5130854"/>
            <a:ext cx="17604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</a:lstStyle>
          <a:p>
            <a:pPr marL="0" indent="0">
              <a:buNone/>
            </a:pPr>
            <a:r>
              <a:rPr lang="de-DE" dirty="0" err="1"/>
              <a:t>Textual</a:t>
            </a:r>
            <a:r>
              <a:rPr lang="de-DE" dirty="0"/>
              <a:t> </a:t>
            </a:r>
            <a:r>
              <a:rPr lang="de-DE" dirty="0" smtClean="0"/>
              <a:t>Stream 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Unit Tests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5423617" y="2203977"/>
            <a:ext cx="10534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</a:lstStyle>
          <a:p>
            <a:pPr marL="0" indent="0">
              <a:buNone/>
            </a:pPr>
            <a:r>
              <a:rPr lang="de-DE" dirty="0" smtClean="0"/>
              <a:t>Reports</a:t>
            </a:r>
            <a:endParaRPr lang="de-DE" dirty="0"/>
          </a:p>
          <a:p>
            <a:pPr marL="0" indent="0">
              <a:buNone/>
            </a:pPr>
            <a:r>
              <a:rPr lang="de-DE" dirty="0" err="1" smtClean="0"/>
              <a:t>Coverage</a:t>
            </a:r>
            <a:endParaRPr lang="de-DE" dirty="0"/>
          </a:p>
        </p:txBody>
      </p:sp>
      <p:sp>
        <p:nvSpPr>
          <p:cNvPr id="10" name="Abgerundetes Rechteck 9"/>
          <p:cNvSpPr/>
          <p:nvPr/>
        </p:nvSpPr>
        <p:spPr>
          <a:xfrm>
            <a:off x="550499" y="2820115"/>
            <a:ext cx="2016224" cy="648072"/>
          </a:xfrm>
          <a:prstGeom prst="roundRect">
            <a:avLst/>
          </a:prstGeom>
          <a:noFill/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Structural &amp; </a:t>
            </a:r>
            <a:r>
              <a:rPr lang="en-US" dirty="0" smtClean="0"/>
              <a:t>NFR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Requirements</a:t>
            </a:r>
          </a:p>
        </p:txBody>
      </p:sp>
      <p:sp>
        <p:nvSpPr>
          <p:cNvPr id="11" name="Abgerundetes Rechteck 10"/>
          <p:cNvSpPr/>
          <p:nvPr/>
        </p:nvSpPr>
        <p:spPr>
          <a:xfrm>
            <a:off x="3318131" y="5953228"/>
            <a:ext cx="1872208" cy="576064"/>
          </a:xfrm>
          <a:prstGeom prst="roundRect">
            <a:avLst/>
          </a:prstGeom>
          <a:noFill/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Model based Simulation</a:t>
            </a:r>
          </a:p>
        </p:txBody>
      </p:sp>
      <p:sp>
        <p:nvSpPr>
          <p:cNvPr id="13" name="Abgerundetes Rechteck 12"/>
          <p:cNvSpPr/>
          <p:nvPr/>
        </p:nvSpPr>
        <p:spPr>
          <a:xfrm>
            <a:off x="6495986" y="2856119"/>
            <a:ext cx="1872208" cy="576064"/>
          </a:xfrm>
          <a:prstGeom prst="roundRect">
            <a:avLst/>
          </a:prstGeom>
          <a:noFill/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Design </a:t>
            </a:r>
            <a:r>
              <a:rPr lang="en-US" dirty="0" smtClean="0"/>
              <a:t> &amp; NFP Verification</a:t>
            </a:r>
            <a:endParaRPr lang="en-US" dirty="0"/>
          </a:p>
        </p:txBody>
      </p:sp>
      <p:sp>
        <p:nvSpPr>
          <p:cNvPr id="14" name="Textfeld 13"/>
          <p:cNvSpPr txBox="1"/>
          <p:nvPr/>
        </p:nvSpPr>
        <p:spPr>
          <a:xfrm>
            <a:off x="-54443" y="1483972"/>
            <a:ext cx="197361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  <a:t>Design</a:t>
            </a:r>
            <a:b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</a:br>
            <a:r>
              <a:rPr lang="de-DE" sz="1600" dirty="0" err="1" smtClean="0">
                <a:solidFill>
                  <a:schemeClr val="accent2"/>
                </a:solidFill>
                <a:latin typeface="Comic Sans MS" panose="030F0702030302020204" pitchFamily="66" charset="0"/>
              </a:rPr>
              <a:t>Under</a:t>
            </a:r>
            <a: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  <a:t>-</a:t>
            </a:r>
            <a:b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</a:br>
            <a:r>
              <a:rPr lang="de-DE" sz="1600" dirty="0" err="1" smtClean="0">
                <a:solidFill>
                  <a:schemeClr val="accent2"/>
                </a:solidFill>
                <a:latin typeface="Comic Sans MS" panose="030F0702030302020204" pitchFamily="66" charset="0"/>
              </a:rPr>
              <a:t>specification</a:t>
            </a:r>
            <a:endParaRPr lang="de-DE" sz="1600" dirty="0" smtClean="0">
              <a:solidFill>
                <a:schemeClr val="accent2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  <a:t>Non-</a:t>
            </a:r>
            <a:r>
              <a:rPr lang="de-DE" sz="1600" dirty="0" err="1" smtClean="0">
                <a:solidFill>
                  <a:schemeClr val="accent2"/>
                </a:solidFill>
                <a:latin typeface="Comic Sans MS" panose="030F0702030302020204" pitchFamily="66" charset="0"/>
              </a:rPr>
              <a:t>Functional</a:t>
            </a:r>
            <a: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  <a:t> </a:t>
            </a:r>
            <a:br>
              <a:rPr lang="de-DE" sz="1600" dirty="0" smtClean="0">
                <a:solidFill>
                  <a:schemeClr val="accent2"/>
                </a:solidFill>
                <a:latin typeface="Comic Sans MS" panose="030F0702030302020204" pitchFamily="66" charset="0"/>
              </a:rPr>
            </a:br>
            <a:r>
              <a:rPr lang="de-DE" sz="1600" dirty="0" err="1" smtClean="0">
                <a:solidFill>
                  <a:schemeClr val="accent2"/>
                </a:solidFill>
                <a:latin typeface="Comic Sans MS" panose="030F0702030302020204" pitchFamily="66" charset="0"/>
              </a:rPr>
              <a:t>Requirements</a:t>
            </a:r>
            <a:endParaRPr lang="de-DE" sz="1600" dirty="0" smtClean="0">
              <a:solidFill>
                <a:schemeClr val="accent2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7368973" y="2205566"/>
            <a:ext cx="15023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</a:lstStyle>
          <a:p>
            <a:pPr marL="0" indent="0">
              <a:buNone/>
            </a:pPr>
            <a:r>
              <a:rPr lang="de-DE" dirty="0"/>
              <a:t>Generation </a:t>
            </a:r>
            <a:r>
              <a:rPr lang="de-DE" dirty="0" err="1"/>
              <a:t>of</a:t>
            </a:r>
            <a:r>
              <a:rPr lang="de-DE" dirty="0"/>
              <a:t/>
            </a:r>
            <a:br>
              <a:rPr lang="de-DE" dirty="0"/>
            </a:br>
            <a:r>
              <a:rPr lang="de-DE" dirty="0" err="1"/>
              <a:t>Witnesses</a:t>
            </a:r>
            <a:endParaRPr lang="de-DE" dirty="0"/>
          </a:p>
        </p:txBody>
      </p:sp>
      <p:sp>
        <p:nvSpPr>
          <p:cNvPr id="16" name="Abgerundetes Rechteck 15"/>
          <p:cNvSpPr/>
          <p:nvPr/>
        </p:nvSpPr>
        <p:spPr>
          <a:xfrm>
            <a:off x="3318131" y="5200213"/>
            <a:ext cx="1872208" cy="576064"/>
          </a:xfrm>
          <a:prstGeom prst="roundRect">
            <a:avLst/>
          </a:prstGeom>
          <a:noFill/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Model based Optimization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3198261" y="4666365"/>
            <a:ext cx="2355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</a:lstStyle>
          <a:p>
            <a:r>
              <a:rPr lang="en-US" dirty="0"/>
              <a:t>Evolutional Genetic </a:t>
            </a:r>
            <a:br>
              <a:rPr lang="en-US" dirty="0"/>
            </a:br>
            <a:r>
              <a:rPr lang="en-US" dirty="0"/>
              <a:t>Algorithms</a:t>
            </a:r>
          </a:p>
        </p:txBody>
      </p:sp>
      <p:sp>
        <p:nvSpPr>
          <p:cNvPr id="18" name="Abgerundetes Rechteck 17"/>
          <p:cNvSpPr/>
          <p:nvPr/>
        </p:nvSpPr>
        <p:spPr>
          <a:xfrm>
            <a:off x="622507" y="4551309"/>
            <a:ext cx="1872208" cy="576064"/>
          </a:xfrm>
          <a:prstGeom prst="roundRect">
            <a:avLst/>
          </a:prstGeom>
          <a:noFill/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Data Analytics</a:t>
            </a:r>
          </a:p>
        </p:txBody>
      </p:sp>
      <p:sp>
        <p:nvSpPr>
          <p:cNvPr id="19" name="Bogen 18"/>
          <p:cNvSpPr/>
          <p:nvPr/>
        </p:nvSpPr>
        <p:spPr>
          <a:xfrm>
            <a:off x="4686284" y="5377164"/>
            <a:ext cx="1008112" cy="792088"/>
          </a:xfrm>
          <a:prstGeom prst="arc">
            <a:avLst>
              <a:gd name="adj1" fmla="val 16200000"/>
              <a:gd name="adj2" fmla="val 5341217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Bogen 19"/>
          <p:cNvSpPr/>
          <p:nvPr/>
        </p:nvSpPr>
        <p:spPr>
          <a:xfrm flipH="1" flipV="1">
            <a:off x="2814075" y="5453935"/>
            <a:ext cx="1042438" cy="703883"/>
          </a:xfrm>
          <a:prstGeom prst="arc">
            <a:avLst>
              <a:gd name="adj1" fmla="val 16200000"/>
              <a:gd name="adj2" fmla="val 5341217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Bogen 20"/>
          <p:cNvSpPr/>
          <p:nvPr/>
        </p:nvSpPr>
        <p:spPr>
          <a:xfrm flipH="1" flipV="1">
            <a:off x="2793864" y="2151763"/>
            <a:ext cx="1058056" cy="3199963"/>
          </a:xfrm>
          <a:prstGeom prst="arc">
            <a:avLst>
              <a:gd name="adj1" fmla="val 16200000"/>
              <a:gd name="adj2" fmla="val 5405065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Bogen 21"/>
          <p:cNvSpPr/>
          <p:nvPr/>
        </p:nvSpPr>
        <p:spPr>
          <a:xfrm flipH="1" flipV="1">
            <a:off x="1620354" y="3946120"/>
            <a:ext cx="3388101" cy="2454281"/>
          </a:xfrm>
          <a:prstGeom prst="arc">
            <a:avLst>
              <a:gd name="adj1" fmla="val 16200000"/>
              <a:gd name="adj2" fmla="val 61674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Gerade Verbindung mit Pfeil 23"/>
          <p:cNvCxnSpPr>
            <a:stCxn id="18" idx="0"/>
            <a:endCxn id="10" idx="2"/>
          </p:cNvCxnSpPr>
          <p:nvPr/>
        </p:nvCxnSpPr>
        <p:spPr>
          <a:xfrm flipV="1">
            <a:off x="1558611" y="3468187"/>
            <a:ext cx="0" cy="10831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>
            <a:stCxn id="13" idx="2"/>
            <a:endCxn id="5" idx="0"/>
          </p:cNvCxnSpPr>
          <p:nvPr/>
        </p:nvCxnSpPr>
        <p:spPr>
          <a:xfrm>
            <a:off x="7432090" y="3432183"/>
            <a:ext cx="0" cy="111912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Bogen 28"/>
          <p:cNvSpPr/>
          <p:nvPr/>
        </p:nvSpPr>
        <p:spPr>
          <a:xfrm rot="5400000">
            <a:off x="3711960" y="2659889"/>
            <a:ext cx="2987804" cy="4538919"/>
          </a:xfrm>
          <a:prstGeom prst="arc">
            <a:avLst>
              <a:gd name="adj1" fmla="val 16478082"/>
              <a:gd name="adj2" fmla="val 61674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Bogen 29"/>
          <p:cNvSpPr/>
          <p:nvPr/>
        </p:nvSpPr>
        <p:spPr>
          <a:xfrm>
            <a:off x="2853393" y="1945370"/>
            <a:ext cx="4538920" cy="2071693"/>
          </a:xfrm>
          <a:prstGeom prst="arc">
            <a:avLst>
              <a:gd name="adj1" fmla="val 16967096"/>
              <a:gd name="adj2" fmla="val 21441095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Bogen 30"/>
          <p:cNvSpPr/>
          <p:nvPr/>
        </p:nvSpPr>
        <p:spPr>
          <a:xfrm rot="5400000" flipH="1" flipV="1">
            <a:off x="1957329" y="1436906"/>
            <a:ext cx="2641174" cy="3536818"/>
          </a:xfrm>
          <a:prstGeom prst="arc">
            <a:avLst>
              <a:gd name="adj1" fmla="val 16975437"/>
              <a:gd name="adj2" fmla="val 61674"/>
            </a:avLst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Zylinder 31"/>
          <p:cNvSpPr/>
          <p:nvPr/>
        </p:nvSpPr>
        <p:spPr>
          <a:xfrm>
            <a:off x="4346394" y="2762894"/>
            <a:ext cx="610322" cy="467791"/>
          </a:xfrm>
          <a:prstGeom prst="can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en-US" sz="1600" dirty="0" smtClean="0"/>
              <a:t>Nexus</a:t>
            </a:r>
            <a:endParaRPr lang="en-US" sz="1600" dirty="0"/>
          </a:p>
        </p:txBody>
      </p:sp>
      <p:sp>
        <p:nvSpPr>
          <p:cNvPr id="33" name="Zylinder 32"/>
          <p:cNvSpPr/>
          <p:nvPr/>
        </p:nvSpPr>
        <p:spPr>
          <a:xfrm>
            <a:off x="3491880" y="2750452"/>
            <a:ext cx="610322" cy="492675"/>
          </a:xfrm>
          <a:prstGeom prst="can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Git</a:t>
            </a:r>
            <a:endParaRPr lang="en-US" dirty="0"/>
          </a:p>
        </p:txBody>
      </p:sp>
      <p:cxnSp>
        <p:nvCxnSpPr>
          <p:cNvPr id="35" name="Gerade Verbindung mit Pfeil 34"/>
          <p:cNvCxnSpPr>
            <a:endCxn id="33" idx="1"/>
          </p:cNvCxnSpPr>
          <p:nvPr/>
        </p:nvCxnSpPr>
        <p:spPr>
          <a:xfrm>
            <a:off x="3797041" y="2352828"/>
            <a:ext cx="0" cy="397624"/>
          </a:xfrm>
          <a:prstGeom prst="straightConnector1">
            <a:avLst/>
          </a:prstGeom>
          <a:ln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/>
          <p:nvPr/>
        </p:nvCxnSpPr>
        <p:spPr>
          <a:xfrm>
            <a:off x="3797041" y="3267809"/>
            <a:ext cx="0" cy="400756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/>
          <p:cNvCxnSpPr/>
          <p:nvPr/>
        </p:nvCxnSpPr>
        <p:spPr>
          <a:xfrm>
            <a:off x="4663707" y="3267809"/>
            <a:ext cx="0" cy="400756"/>
          </a:xfrm>
          <a:prstGeom prst="straightConnector1">
            <a:avLst/>
          </a:prstGeom>
          <a:ln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/>
          <p:nvPr/>
        </p:nvCxnSpPr>
        <p:spPr>
          <a:xfrm>
            <a:off x="4663707" y="2349696"/>
            <a:ext cx="0" cy="400756"/>
          </a:xfrm>
          <a:prstGeom prst="straightConnector1">
            <a:avLst/>
          </a:prstGeom>
          <a:ln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endCxn id="13" idx="1"/>
          </p:cNvCxnSpPr>
          <p:nvPr/>
        </p:nvCxnSpPr>
        <p:spPr>
          <a:xfrm flipV="1">
            <a:off x="5586348" y="3144151"/>
            <a:ext cx="909638" cy="6075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/>
          <p:nvPr/>
        </p:nvCxnSpPr>
        <p:spPr>
          <a:xfrm>
            <a:off x="5581646" y="4223678"/>
            <a:ext cx="909638" cy="6075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Wolke 42"/>
          <p:cNvSpPr/>
          <p:nvPr/>
        </p:nvSpPr>
        <p:spPr>
          <a:xfrm>
            <a:off x="5200908" y="2762894"/>
            <a:ext cx="967461" cy="467791"/>
          </a:xfrm>
          <a:prstGeom prst="cloud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/>
          <a:lstStyle/>
          <a:p>
            <a:pPr algn="ctr"/>
            <a:r>
              <a:rPr lang="en-US" sz="1600" dirty="0" smtClean="0"/>
              <a:t>WWW</a:t>
            </a:r>
            <a:endParaRPr lang="en-US" sz="1600" dirty="0"/>
          </a:p>
        </p:txBody>
      </p:sp>
      <p:cxnSp>
        <p:nvCxnSpPr>
          <p:cNvPr id="44" name="Gerade Verbindung mit Pfeil 43"/>
          <p:cNvCxnSpPr/>
          <p:nvPr/>
        </p:nvCxnSpPr>
        <p:spPr>
          <a:xfrm>
            <a:off x="5490621" y="3234909"/>
            <a:ext cx="0" cy="400756"/>
          </a:xfrm>
          <a:prstGeom prst="straightConnector1">
            <a:avLst/>
          </a:prstGeom>
          <a:ln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ierrahmen 7"/>
          <p:cNvSpPr/>
          <p:nvPr/>
        </p:nvSpPr>
        <p:spPr>
          <a:xfrm>
            <a:off x="3491880" y="3653735"/>
            <a:ext cx="2235020" cy="648072"/>
          </a:xfrm>
          <a:prstGeom prst="plaque">
            <a:avLst/>
          </a:prstGeom>
          <a:solidFill>
            <a:schemeClr val="bg1"/>
          </a:solidFill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CI/CD Features</a:t>
            </a:r>
            <a:endParaRPr lang="en-US" dirty="0"/>
          </a:p>
        </p:txBody>
      </p:sp>
      <p:sp>
        <p:nvSpPr>
          <p:cNvPr id="45" name="Textfeld 44"/>
          <p:cNvSpPr txBox="1"/>
          <p:nvPr/>
        </p:nvSpPr>
        <p:spPr>
          <a:xfrm>
            <a:off x="4181110" y="2384993"/>
            <a:ext cx="5501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</a:lstStyle>
          <a:p>
            <a:pPr marL="0" indent="0">
              <a:buNone/>
            </a:pPr>
            <a:r>
              <a:rPr lang="de-DE" dirty="0" err="1" smtClean="0"/>
              <a:t>mvn</a:t>
            </a:r>
            <a:endParaRPr lang="de-DE" dirty="0"/>
          </a:p>
        </p:txBody>
      </p:sp>
      <p:sp>
        <p:nvSpPr>
          <p:cNvPr id="46" name="Textfeld 45"/>
          <p:cNvSpPr txBox="1"/>
          <p:nvPr/>
        </p:nvSpPr>
        <p:spPr>
          <a:xfrm>
            <a:off x="4157812" y="3266010"/>
            <a:ext cx="5501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</a:lstStyle>
          <a:p>
            <a:pPr marL="0" indent="0">
              <a:buNone/>
            </a:pPr>
            <a:r>
              <a:rPr lang="de-DE" dirty="0" err="1" smtClean="0"/>
              <a:t>mvn</a:t>
            </a:r>
            <a:endParaRPr lang="de-DE" dirty="0"/>
          </a:p>
        </p:txBody>
      </p:sp>
      <p:sp>
        <p:nvSpPr>
          <p:cNvPr id="47" name="Textfeld 46"/>
          <p:cNvSpPr txBox="1"/>
          <p:nvPr/>
        </p:nvSpPr>
        <p:spPr>
          <a:xfrm>
            <a:off x="3182931" y="3256129"/>
            <a:ext cx="673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</a:lstStyle>
          <a:p>
            <a:pPr marL="0" indent="0">
              <a:buNone/>
            </a:pPr>
            <a:r>
              <a:rPr lang="de-DE" dirty="0" err="1" smtClean="0"/>
              <a:t>clone</a:t>
            </a:r>
            <a:endParaRPr lang="de-DE" dirty="0"/>
          </a:p>
        </p:txBody>
      </p:sp>
      <p:sp>
        <p:nvSpPr>
          <p:cNvPr id="48" name="Textfeld 47"/>
          <p:cNvSpPr txBox="1"/>
          <p:nvPr/>
        </p:nvSpPr>
        <p:spPr>
          <a:xfrm>
            <a:off x="3165664" y="2265152"/>
            <a:ext cx="680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</a:lstStyle>
          <a:p>
            <a:pPr marL="0" indent="0">
              <a:buNone/>
            </a:pPr>
            <a:r>
              <a:rPr lang="de-DE" dirty="0" smtClean="0"/>
              <a:t>pull /</a:t>
            </a:r>
            <a:br>
              <a:rPr lang="de-DE" dirty="0" smtClean="0"/>
            </a:br>
            <a:r>
              <a:rPr lang="de-DE" dirty="0" smtClean="0"/>
              <a:t>push</a:t>
            </a:r>
            <a:endParaRPr lang="de-DE" dirty="0"/>
          </a:p>
        </p:txBody>
      </p:sp>
      <p:sp>
        <p:nvSpPr>
          <p:cNvPr id="49" name="Rechteck 48"/>
          <p:cNvSpPr/>
          <p:nvPr/>
        </p:nvSpPr>
        <p:spPr>
          <a:xfrm rot="19445546">
            <a:off x="5812188" y="3323548"/>
            <a:ext cx="6639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kern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de-DE" sz="1600" kern="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de-DE" sz="1600" kern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en-US" sz="1600" dirty="0"/>
          </a:p>
        </p:txBody>
      </p:sp>
      <p:sp>
        <p:nvSpPr>
          <p:cNvPr id="50" name="Rechteck 49"/>
          <p:cNvSpPr/>
          <p:nvPr/>
        </p:nvSpPr>
        <p:spPr>
          <a:xfrm rot="2091123">
            <a:off x="5811189" y="4276988"/>
            <a:ext cx="6639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kern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de-DE" sz="1600" kern="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lang="de-DE" sz="1600" kern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en-US" sz="1600" dirty="0"/>
          </a:p>
        </p:txBody>
      </p:sp>
      <p:sp>
        <p:nvSpPr>
          <p:cNvPr id="51" name="Rechteck 50"/>
          <p:cNvSpPr/>
          <p:nvPr/>
        </p:nvSpPr>
        <p:spPr>
          <a:xfrm rot="16200000">
            <a:off x="2193863" y="3641740"/>
            <a:ext cx="13789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kern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r>
              <a:rPr lang="de-DE" sz="1600" kern="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params</a:t>
            </a:r>
            <a:endParaRPr lang="en-US" sz="1600" dirty="0"/>
          </a:p>
        </p:txBody>
      </p:sp>
      <p:sp>
        <p:nvSpPr>
          <p:cNvPr id="53" name="Freihandform 52"/>
          <p:cNvSpPr/>
          <p:nvPr/>
        </p:nvSpPr>
        <p:spPr>
          <a:xfrm>
            <a:off x="2567044" y="2000178"/>
            <a:ext cx="758047" cy="4304145"/>
          </a:xfrm>
          <a:custGeom>
            <a:avLst/>
            <a:gdLst>
              <a:gd name="connsiteX0" fmla="*/ 739574 w 758047"/>
              <a:gd name="connsiteY0" fmla="*/ 4304145 h 4304145"/>
              <a:gd name="connsiteX1" fmla="*/ 213101 w 758047"/>
              <a:gd name="connsiteY1" fmla="*/ 4202545 h 4304145"/>
              <a:gd name="connsiteX2" fmla="*/ 28374 w 758047"/>
              <a:gd name="connsiteY2" fmla="*/ 3731491 h 4304145"/>
              <a:gd name="connsiteX3" fmla="*/ 9901 w 758047"/>
              <a:gd name="connsiteY3" fmla="*/ 2041236 h 4304145"/>
              <a:gd name="connsiteX4" fmla="*/ 120738 w 758047"/>
              <a:gd name="connsiteY4" fmla="*/ 461818 h 4304145"/>
              <a:gd name="connsiteX5" fmla="*/ 314701 w 758047"/>
              <a:gd name="connsiteY5" fmla="*/ 120073 h 4304145"/>
              <a:gd name="connsiteX6" fmla="*/ 758047 w 758047"/>
              <a:gd name="connsiteY6" fmla="*/ 0 h 4304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8047" h="4304145">
                <a:moveTo>
                  <a:pt x="739574" y="4304145"/>
                </a:moveTo>
                <a:cubicBezTo>
                  <a:pt x="535604" y="4301066"/>
                  <a:pt x="331634" y="4297987"/>
                  <a:pt x="213101" y="4202545"/>
                </a:cubicBezTo>
                <a:cubicBezTo>
                  <a:pt x="94568" y="4107103"/>
                  <a:pt x="62241" y="4091709"/>
                  <a:pt x="28374" y="3731491"/>
                </a:cubicBezTo>
                <a:cubicBezTo>
                  <a:pt x="-5493" y="3371273"/>
                  <a:pt x="-5493" y="2586181"/>
                  <a:pt x="9901" y="2041236"/>
                </a:cubicBezTo>
                <a:cubicBezTo>
                  <a:pt x="25295" y="1496290"/>
                  <a:pt x="69938" y="782012"/>
                  <a:pt x="120738" y="461818"/>
                </a:cubicBezTo>
                <a:cubicBezTo>
                  <a:pt x="171538" y="141624"/>
                  <a:pt x="208483" y="197043"/>
                  <a:pt x="314701" y="120073"/>
                </a:cubicBezTo>
                <a:cubicBezTo>
                  <a:pt x="420919" y="43103"/>
                  <a:pt x="589483" y="21551"/>
                  <a:pt x="758047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hteck 53"/>
          <p:cNvSpPr/>
          <p:nvPr/>
        </p:nvSpPr>
        <p:spPr>
          <a:xfrm rot="16200000">
            <a:off x="1763747" y="4400635"/>
            <a:ext cx="18004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kern="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non-</a:t>
            </a:r>
            <a:r>
              <a:rPr lang="de-DE" sz="1600" kern="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</a:t>
            </a:r>
            <a:endParaRPr lang="en-US" sz="1600" dirty="0"/>
          </a:p>
        </p:txBody>
      </p:sp>
      <p:sp>
        <p:nvSpPr>
          <p:cNvPr id="55" name="Rechteck 54"/>
          <p:cNvSpPr/>
          <p:nvPr/>
        </p:nvSpPr>
        <p:spPr>
          <a:xfrm rot="16480440">
            <a:off x="1932394" y="2900428"/>
            <a:ext cx="15504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kern="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measured</a:t>
            </a:r>
            <a:r>
              <a:rPr lang="de-DE" sz="1600" kern="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600" kern="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values</a:t>
            </a:r>
            <a:endParaRPr lang="en-US" sz="1600" dirty="0"/>
          </a:p>
        </p:txBody>
      </p:sp>
      <p:sp>
        <p:nvSpPr>
          <p:cNvPr id="52" name="Textfeld 51"/>
          <p:cNvSpPr txBox="1"/>
          <p:nvPr/>
        </p:nvSpPr>
        <p:spPr>
          <a:xfrm>
            <a:off x="2339752" y="6546830"/>
            <a:ext cx="40350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 marL="285750" indent="-285750">
              <a:buFont typeface="Arial" panose="020B0604020202020204" pitchFamily="34" charset="0"/>
              <a:buChar char="•"/>
              <a:defRPr sz="1600">
                <a:solidFill>
                  <a:schemeClr val="accent2"/>
                </a:solidFill>
                <a:latin typeface="Comic Sans MS" panose="030F0702030302020204" pitchFamily="66" charset="0"/>
              </a:defRPr>
            </a:lvl1pPr>
          </a:lstStyle>
          <a:p>
            <a:pPr marL="0" indent="0">
              <a:buNone/>
            </a:pPr>
            <a:r>
              <a:rPr lang="de-DE" dirty="0" smtClean="0"/>
              <a:t>Integration Tests </a:t>
            </a:r>
            <a:r>
              <a:rPr lang="de-DE" dirty="0" err="1" smtClean="0"/>
              <a:t>including</a:t>
            </a:r>
            <a:r>
              <a:rPr lang="de-DE" dirty="0" smtClean="0"/>
              <a:t> Environment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915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EmbeddedMontiArc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DataSource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>
                <a:sym typeface="Wingdings" panose="05000000000000000000" pitchFamily="2" charset="2"/>
              </a:rPr>
              <a:t>EmbeddedMontArc</a:t>
            </a:r>
            <a:r>
              <a:rPr lang="en-US" dirty="0" smtClean="0">
                <a:sym typeface="Wingdings" panose="05000000000000000000" pitchFamily="2" charset="2"/>
              </a:rPr>
              <a:t> language </a:t>
            </a:r>
            <a:r>
              <a:rPr lang="en-US" dirty="0" smtClean="0">
                <a:sym typeface="Wingdings" panose="05000000000000000000" pitchFamily="2" charset="2"/>
              </a:rPr>
              <a:t>family </a:t>
            </a:r>
            <a:r>
              <a:rPr lang="en-US" dirty="0" err="1" smtClean="0">
                <a:solidFill>
                  <a:schemeClr val="accent2"/>
                </a:solidFill>
                <a:sym typeface="Wingdings" panose="05000000000000000000" pitchFamily="2" charset="2"/>
              </a:rPr>
              <a:t>MontiCore</a:t>
            </a:r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 grammars</a:t>
            </a:r>
            <a:r>
              <a:rPr lang="en-US" dirty="0" smtClean="0">
                <a:sym typeface="Wingdings" panose="05000000000000000000" pitchFamily="2" charset="2"/>
              </a:rPr>
              <a:t> with </a:t>
            </a:r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language aggregation</a:t>
            </a:r>
            <a:r>
              <a:rPr lang="en-US" dirty="0" smtClean="0">
                <a:sym typeface="Wingdings" panose="05000000000000000000" pitchFamily="2" charset="2"/>
              </a:rPr>
              <a:t>, and </a:t>
            </a:r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language embedding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 Have over </a:t>
            </a:r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1‘500 models </a:t>
            </a:r>
            <a:r>
              <a:rPr lang="en-US" dirty="0" smtClean="0">
                <a:sym typeface="Wingdings" panose="05000000000000000000" pitchFamily="2" charset="2"/>
              </a:rPr>
              <a:t>for </a:t>
            </a:r>
            <a:r>
              <a:rPr lang="en-US" dirty="0" smtClean="0">
                <a:sym typeface="Wingdings" panose="05000000000000000000" pitchFamily="2" charset="2"/>
              </a:rPr>
              <a:t>EmbeddedMontiArc grammars</a:t>
            </a:r>
            <a:r>
              <a:rPr lang="en-US" dirty="0" smtClean="0">
                <a:sym typeface="Wingdings" panose="05000000000000000000" pitchFamily="2" charset="2"/>
              </a:rPr>
              <a:t/>
            </a:r>
            <a:br>
              <a:rPr lang="en-US" dirty="0" smtClean="0">
                <a:sym typeface="Wingdings" panose="05000000000000000000" pitchFamily="2" charset="2"/>
              </a:rPr>
            </a:br>
            <a:r>
              <a:rPr lang="en-US" dirty="0" smtClean="0">
                <a:sym typeface="Wingdings" panose="05000000000000000000" pitchFamily="2" charset="2"/>
              </a:rPr>
              <a:t> large model </a:t>
            </a:r>
            <a:r>
              <a:rPr lang="en-US" dirty="0" smtClean="0">
                <a:sym typeface="Wingdings" panose="05000000000000000000" pitchFamily="2" charset="2"/>
              </a:rPr>
              <a:t>repository</a:t>
            </a:r>
          </a:p>
          <a:p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Over 10</a:t>
            </a:r>
            <a:r>
              <a:rPr lang="en-US" dirty="0" smtClean="0">
                <a:sym typeface="Wingdings" panose="05000000000000000000" pitchFamily="2" charset="2"/>
              </a:rPr>
              <a:t> (</a:t>
            </a:r>
            <a:r>
              <a:rPr lang="en-US" dirty="0" err="1" smtClean="0">
                <a:sym typeface="Wingdings" panose="05000000000000000000" pitchFamily="2" charset="2"/>
              </a:rPr>
              <a:t>RoutePlaning</a:t>
            </a:r>
            <a:r>
              <a:rPr lang="en-US" dirty="0" smtClean="0">
                <a:sym typeface="Wingdings" panose="05000000000000000000" pitchFamily="2" charset="2"/>
              </a:rPr>
              <a:t>, Parking, ADAS, </a:t>
            </a:r>
            <a:r>
              <a:rPr lang="en-US" dirty="0" err="1" smtClean="0">
                <a:sym typeface="Wingdings" panose="05000000000000000000" pitchFamily="2" charset="2"/>
              </a:rPr>
              <a:t>PacMan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SuperMario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Wheather</a:t>
            </a:r>
            <a:r>
              <a:rPr lang="en-US" dirty="0" smtClean="0">
                <a:sym typeface="Wingdings" panose="05000000000000000000" pitchFamily="2" charset="2"/>
              </a:rPr>
              <a:t> Balloon, Image Clustering, </a:t>
            </a:r>
            <a:r>
              <a:rPr lang="en-US" dirty="0" err="1" smtClean="0">
                <a:sym typeface="Wingdings" panose="05000000000000000000" pitchFamily="2" charset="2"/>
              </a:rPr>
              <a:t>LapRacing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PumpStation</a:t>
            </a:r>
            <a:r>
              <a:rPr lang="en-US" dirty="0" smtClean="0">
                <a:sym typeface="Wingdings" panose="05000000000000000000" pitchFamily="2" charset="2"/>
              </a:rPr>
              <a:t>, Turbine Controller) </a:t>
            </a:r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complete presentable examples</a:t>
            </a:r>
            <a:endParaRPr lang="en-US" dirty="0" smtClean="0">
              <a:solidFill>
                <a:schemeClr val="accent2"/>
              </a:solidFill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EmbeddedMontiArc </a:t>
            </a:r>
            <a:r>
              <a:rPr lang="en-US" dirty="0" smtClean="0">
                <a:sym typeface="Wingdings" panose="05000000000000000000" pitchFamily="2" charset="2"/>
              </a:rPr>
              <a:t>incl. </a:t>
            </a:r>
            <a:r>
              <a:rPr lang="en-US" dirty="0" smtClean="0">
                <a:sym typeface="Wingdings" panose="05000000000000000000" pitchFamily="2" charset="2"/>
              </a:rPr>
              <a:t>Simulator </a:t>
            </a:r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over 70 </a:t>
            </a:r>
            <a:r>
              <a:rPr lang="en-US" dirty="0" err="1" smtClean="0">
                <a:solidFill>
                  <a:schemeClr val="accent2"/>
                </a:solidFill>
                <a:sym typeface="Wingdings" panose="05000000000000000000" pitchFamily="2" charset="2"/>
              </a:rPr>
              <a:t>gitlab</a:t>
            </a:r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 repos</a:t>
            </a:r>
            <a:endParaRPr lang="en-US" dirty="0" smtClean="0"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 smtClean="0">
              <a:sym typeface="Wingdings" panose="05000000000000000000" pitchFamily="2" charset="2"/>
            </a:endParaRPr>
          </a:p>
          <a:p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Tested</a:t>
            </a:r>
            <a:r>
              <a:rPr lang="en-US" dirty="0" smtClean="0">
                <a:sym typeface="Wingdings" panose="05000000000000000000" pitchFamily="2" charset="2"/>
              </a:rPr>
              <a:t> new features in </a:t>
            </a:r>
            <a:r>
              <a:rPr lang="en-US" dirty="0" err="1" smtClean="0">
                <a:solidFill>
                  <a:schemeClr val="accent2"/>
                </a:solidFill>
                <a:sym typeface="Wingdings" panose="05000000000000000000" pitchFamily="2" charset="2"/>
              </a:rPr>
              <a:t>MontiCore</a:t>
            </a:r>
            <a:r>
              <a:rPr lang="en-US" dirty="0" smtClean="0">
                <a:sym typeface="Wingdings" panose="05000000000000000000" pitchFamily="2" charset="2"/>
              </a:rPr>
              <a:t> 5</a:t>
            </a:r>
            <a:br>
              <a:rPr lang="en-US" dirty="0" smtClean="0">
                <a:sym typeface="Wingdings" panose="05000000000000000000" pitchFamily="2" charset="2"/>
              </a:rPr>
            </a:br>
            <a:r>
              <a:rPr lang="en-US" dirty="0" smtClean="0">
                <a:sym typeface="Wingdings" panose="05000000000000000000" pitchFamily="2" charset="2"/>
              </a:rPr>
              <a:t>(detected some bugs)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Artifacts are </a:t>
            </a:r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analyzed with SH’s tool </a:t>
            </a:r>
            <a:b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</a:br>
            <a:r>
              <a:rPr lang="en-US" dirty="0" smtClean="0">
                <a:sym typeface="Wingdings" panose="05000000000000000000" pitchFamily="2" charset="2"/>
              </a:rPr>
              <a:t>(detected some bugs)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Repos can be used to </a:t>
            </a:r>
            <a: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teach DevOps </a:t>
            </a:r>
            <a:br>
              <a:rPr lang="en-US" dirty="0" smtClean="0">
                <a:solidFill>
                  <a:schemeClr val="accent2"/>
                </a:solidFill>
                <a:sym typeface="Wingdings" panose="05000000000000000000" pitchFamily="2" charset="2"/>
              </a:rPr>
            </a:br>
            <a:r>
              <a:rPr lang="en-US" dirty="0" smtClean="0">
                <a:sym typeface="Wingdings" panose="05000000000000000000" pitchFamily="2" charset="2"/>
              </a:rPr>
              <a:t>(</a:t>
            </a:r>
            <a:r>
              <a:rPr lang="en-US" dirty="0" err="1" smtClean="0">
                <a:sym typeface="Wingdings" panose="05000000000000000000" pitchFamily="2" charset="2"/>
              </a:rPr>
              <a:t>Git</a:t>
            </a:r>
            <a:r>
              <a:rPr lang="en-US" dirty="0" smtClean="0">
                <a:sym typeface="Wingdings" panose="05000000000000000000" pitchFamily="2" charset="2"/>
              </a:rPr>
              <a:t>, CI, CD &amp; more)</a:t>
            </a:r>
            <a:endParaRPr lang="en-US" dirty="0"/>
          </a:p>
        </p:txBody>
      </p:sp>
      <p:sp>
        <p:nvSpPr>
          <p:cNvPr id="4" name="Pfeil nach unten 3"/>
          <p:cNvSpPr/>
          <p:nvPr/>
        </p:nvSpPr>
        <p:spPr>
          <a:xfrm>
            <a:off x="4427984" y="3733001"/>
            <a:ext cx="576064" cy="632103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AutoShape 2" descr="Bildergebnis für repository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76256" y="4653136"/>
            <a:ext cx="1988443" cy="191356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76256" y="4653136"/>
            <a:ext cx="1988443" cy="1913564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44208" y="4293096"/>
            <a:ext cx="2043352" cy="1669117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7802471" y="5127654"/>
            <a:ext cx="726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smtClean="0">
                <a:solidFill>
                  <a:schemeClr val="bg1"/>
                </a:solidFill>
              </a:rPr>
              <a:t>MC5</a:t>
            </a:r>
            <a:endParaRPr lang="de-DE" sz="2000" b="1" dirty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7164288" y="4685074"/>
            <a:ext cx="968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smtClean="0">
                <a:solidFill>
                  <a:schemeClr val="bg1"/>
                </a:solidFill>
              </a:rPr>
              <a:t>EMAM</a:t>
            </a:r>
            <a:endParaRPr lang="de-DE" sz="2000" b="1" dirty="0">
              <a:solidFill>
                <a:schemeClr val="bg1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6841001" y="4293096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 smtClean="0">
                <a:solidFill>
                  <a:schemeClr val="bg1"/>
                </a:solidFill>
              </a:rPr>
              <a:t>Java</a:t>
            </a:r>
            <a:endParaRPr lang="de-DE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27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EmbeddedMontiArc Integrates SE Methods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2"/>
                </a:solidFill>
              </a:rPr>
              <a:t>EmbeddedMontiArcStudio</a:t>
            </a:r>
            <a:r>
              <a:rPr lang="en-US" dirty="0" smtClean="0"/>
              <a:t> (available for Windows 64bit and Linux*)</a:t>
            </a:r>
            <a:br>
              <a:rPr lang="en-US" dirty="0" smtClean="0"/>
            </a:br>
            <a:r>
              <a:rPr lang="en-US" dirty="0" smtClean="0">
                <a:solidFill>
                  <a:schemeClr val="accent2"/>
                </a:solidFill>
              </a:rPr>
              <a:t>integrates</a:t>
            </a:r>
            <a:r>
              <a:rPr lang="en-US" dirty="0" smtClean="0"/>
              <a:t> many </a:t>
            </a:r>
            <a:r>
              <a:rPr lang="en-US" dirty="0" smtClean="0">
                <a:solidFill>
                  <a:schemeClr val="accent2"/>
                </a:solidFill>
              </a:rPr>
              <a:t>SE methods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Stream</a:t>
            </a:r>
            <a:r>
              <a:rPr lang="en-US" dirty="0" smtClean="0"/>
              <a:t> Testing (based on AH’s methods)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View Verification </a:t>
            </a:r>
            <a:r>
              <a:rPr lang="en-US" dirty="0" smtClean="0"/>
              <a:t>(based on JOR’s methods)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Tagging</a:t>
            </a:r>
            <a:r>
              <a:rPr lang="en-US" dirty="0" smtClean="0"/>
              <a:t> (based on ML methods)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Language Aggregation </a:t>
            </a:r>
            <a:r>
              <a:rPr lang="en-US" dirty="0" smtClean="0"/>
              <a:t>via Symbol Table (based on PN methods)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OCL/P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chemeClr val="accent2"/>
                </a:solidFill>
              </a:rPr>
              <a:t>CD4A</a:t>
            </a:r>
            <a:r>
              <a:rPr lang="en-US" dirty="0" smtClean="0"/>
              <a:t>** (using languages and concepts; BR UML/P)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Generator Composition </a:t>
            </a:r>
            <a:r>
              <a:rPr lang="en-US" dirty="0" smtClean="0"/>
              <a:t>(using MC’s template concepts)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Simulation</a:t>
            </a:r>
            <a:r>
              <a:rPr lang="en-US" dirty="0" smtClean="0"/>
              <a:t> and Co-Simulation (inspired by CB)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Deployment</a:t>
            </a:r>
            <a:r>
              <a:rPr lang="en-US" dirty="0" smtClean="0"/>
              <a:t> and Library Concept** (uses AH’s SE Infrastructure)</a:t>
            </a:r>
          </a:p>
          <a:p>
            <a:pPr lvl="1"/>
            <a:r>
              <a:rPr lang="en-US" dirty="0" smtClean="0">
                <a:solidFill>
                  <a:schemeClr val="accent2"/>
                </a:solidFill>
              </a:rPr>
              <a:t>Reporting</a:t>
            </a:r>
            <a:r>
              <a:rPr lang="en-US" dirty="0" smtClean="0"/>
              <a:t> Features (inspired by </a:t>
            </a:r>
            <a:r>
              <a:rPr lang="en-US" dirty="0" err="1" smtClean="0"/>
              <a:t>MontiCore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0" y="6525344"/>
            <a:ext cx="42033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* Virtual Machine will be uploaded in next two days</a:t>
            </a:r>
            <a:endParaRPr lang="en-US" sz="1400" dirty="0"/>
          </a:p>
        </p:txBody>
      </p:sp>
      <p:sp>
        <p:nvSpPr>
          <p:cNvPr id="5" name="Textfeld 4"/>
          <p:cNvSpPr txBox="1"/>
          <p:nvPr/>
        </p:nvSpPr>
        <p:spPr>
          <a:xfrm>
            <a:off x="5436096" y="6525343"/>
            <a:ext cx="3748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** Full Integration will be finished in 2 months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03644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EmbeddedMontiArc Main Features</a:t>
            </a:r>
            <a:endParaRPr lang="en-US" dirty="0"/>
          </a:p>
        </p:txBody>
      </p:sp>
      <p:grpSp>
        <p:nvGrpSpPr>
          <p:cNvPr id="12" name="Gruppieren 11"/>
          <p:cNvGrpSpPr/>
          <p:nvPr/>
        </p:nvGrpSpPr>
        <p:grpSpPr>
          <a:xfrm>
            <a:off x="323528" y="1484784"/>
            <a:ext cx="1352558" cy="1520694"/>
            <a:chOff x="699860" y="1390748"/>
            <a:chExt cx="1352558" cy="1520694"/>
          </a:xfrm>
        </p:grpSpPr>
        <p:pic>
          <p:nvPicPr>
            <p:cNvPr id="33" name="Picture 4" descr="http://mbse.se-rwth.de/book1/pics/head_left.png"/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25" r="63775" b="17441"/>
            <a:stretch/>
          </p:blipFill>
          <p:spPr bwMode="auto">
            <a:xfrm>
              <a:off x="740490" y="1390748"/>
              <a:ext cx="1311928" cy="12015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Textfeld 33"/>
            <p:cNvSpPr txBox="1"/>
            <p:nvPr/>
          </p:nvSpPr>
          <p:spPr>
            <a:xfrm>
              <a:off x="699860" y="2542110"/>
              <a:ext cx="11208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Modeling</a:t>
              </a:r>
              <a:endParaRPr lang="en-US" dirty="0"/>
            </a:p>
          </p:txBody>
        </p:sp>
      </p:grpSp>
      <p:grpSp>
        <p:nvGrpSpPr>
          <p:cNvPr id="17" name="Gruppieren 16"/>
          <p:cNvGrpSpPr/>
          <p:nvPr/>
        </p:nvGrpSpPr>
        <p:grpSpPr>
          <a:xfrm>
            <a:off x="2211520" y="1503095"/>
            <a:ext cx="2209827" cy="1148434"/>
            <a:chOff x="2500197" y="1499190"/>
            <a:chExt cx="2209827" cy="1148434"/>
          </a:xfrm>
        </p:grpSpPr>
        <p:sp>
          <p:nvSpPr>
            <p:cNvPr id="37" name="Rechteck 36"/>
            <p:cNvSpPr/>
            <p:nvPr/>
          </p:nvSpPr>
          <p:spPr bwMode="auto">
            <a:xfrm>
              <a:off x="2610274" y="1499190"/>
              <a:ext cx="1987744" cy="753018"/>
            </a:xfrm>
            <a:prstGeom prst="rect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449233">
                <a:buClr>
                  <a:srgbClr val="000000"/>
                </a:buClr>
                <a:buSzPct val="100000"/>
              </a:pPr>
              <a:r>
                <a:rPr lang="en-US" sz="2000" b="1" dirty="0" smtClean="0"/>
                <a:t>Car</a:t>
              </a:r>
              <a:endParaRPr lang="en-US" sz="2000" b="1" dirty="0">
                <a:solidFill>
                  <a:srgbClr val="A3FFE8"/>
                </a:solidFill>
                <a:ea typeface="Microsoft YaHei" pitchFamily="32" charset="-122"/>
              </a:endParaRPr>
            </a:p>
          </p:txBody>
        </p:sp>
        <p:sp>
          <p:nvSpPr>
            <p:cNvPr id="38" name="Rechteck 37"/>
            <p:cNvSpPr/>
            <p:nvPr/>
          </p:nvSpPr>
          <p:spPr bwMode="auto">
            <a:xfrm>
              <a:off x="2500197" y="1868968"/>
              <a:ext cx="180000" cy="180000"/>
            </a:xfrm>
            <a:prstGeom prst="rect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449233" eaLnBrk="1" hangingPunct="1">
                <a:buClr>
                  <a:srgbClr val="000000"/>
                </a:buClr>
                <a:buSzPct val="100000"/>
              </a:pPr>
              <a:endParaRPr lang="en-US" sz="2000">
                <a:solidFill>
                  <a:schemeClr val="bg1"/>
                </a:solidFill>
                <a:latin typeface="Arial" charset="0"/>
                <a:ea typeface="Microsoft YaHei" pitchFamily="32" charset="-122"/>
              </a:endParaRPr>
            </a:p>
          </p:txBody>
        </p:sp>
        <p:sp>
          <p:nvSpPr>
            <p:cNvPr id="39" name="Rechteck 38"/>
            <p:cNvSpPr/>
            <p:nvPr/>
          </p:nvSpPr>
          <p:spPr bwMode="auto">
            <a:xfrm>
              <a:off x="3402362" y="1561201"/>
              <a:ext cx="1025622" cy="576064"/>
            </a:xfrm>
            <a:prstGeom prst="rect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449233">
                <a:buClr>
                  <a:srgbClr val="000000"/>
                </a:buClr>
                <a:buSzPct val="100000"/>
              </a:pPr>
              <a:r>
                <a:rPr lang="en-US" sz="2000" b="1" dirty="0"/>
                <a:t>ADAS</a:t>
              </a:r>
              <a:endParaRPr lang="en-US" sz="2000" b="1" dirty="0">
                <a:solidFill>
                  <a:srgbClr val="A3FFE8"/>
                </a:solidFill>
                <a:ea typeface="Microsoft YaHei" pitchFamily="32" charset="-122"/>
              </a:endParaRPr>
            </a:p>
          </p:txBody>
        </p:sp>
        <p:cxnSp>
          <p:nvCxnSpPr>
            <p:cNvPr id="40" name="Gerade Verbindung mit Pfeil 37"/>
            <p:cNvCxnSpPr>
              <a:stCxn id="38" idx="3"/>
            </p:cNvCxnSpPr>
            <p:nvPr/>
          </p:nvCxnSpPr>
          <p:spPr bwMode="auto">
            <a:xfrm>
              <a:off x="2680197" y="1958968"/>
              <a:ext cx="720000" cy="0"/>
            </a:xfrm>
            <a:prstGeom prst="straightConnector1">
              <a:avLst/>
            </a:prstGeom>
            <a:solidFill>
              <a:srgbClr val="00B8FF"/>
            </a:solidFill>
            <a:ln w="190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41" name="Textfeld 40"/>
            <p:cNvSpPr txBox="1"/>
            <p:nvPr/>
          </p:nvSpPr>
          <p:spPr>
            <a:xfrm>
              <a:off x="2503266" y="2278292"/>
              <a:ext cx="22067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Views &amp; Verification</a:t>
              </a:r>
              <a:endParaRPr lang="en-US" dirty="0"/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4788024" y="1520805"/>
            <a:ext cx="1386020" cy="789798"/>
            <a:chOff x="4906108" y="1673160"/>
            <a:chExt cx="1386020" cy="789798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" name="Textfeld 44"/>
                <p:cNvSpPr txBox="1"/>
                <p:nvPr/>
              </p:nvSpPr>
              <p:spPr>
                <a:xfrm>
                  <a:off x="5174017" y="1673160"/>
                  <a:ext cx="957185" cy="31553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2 </m:t>
                      </m:r>
                      <m:rad>
                        <m:radPr>
                          <m:degHide m:val="on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ra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 3</m:t>
                      </m:r>
                      <m:rad>
                        <m:radPr>
                          <m:degHide m:val="on"/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rad>
                    </m:oMath>
                  </a14:m>
                  <a:r>
                    <a:rPr lang="en-US" dirty="0" smtClean="0"/>
                    <a:t> 4</a:t>
                  </a:r>
                  <a:endParaRPr lang="en-US" dirty="0"/>
                </a:p>
              </p:txBody>
            </p:sp>
          </mc:Choice>
          <mc:Fallback>
            <p:sp>
              <p:nvSpPr>
                <p:cNvPr id="45" name="Textfeld 4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74017" y="1673160"/>
                  <a:ext cx="957185" cy="315536"/>
                </a:xfrm>
                <a:prstGeom prst="rect">
                  <a:avLst/>
                </a:prstGeom>
                <a:blipFill>
                  <a:blip r:embed="rId3"/>
                  <a:stretch>
                    <a:fillRect l="-8280" t="-25000" r="-14013" b="-3269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8" name="Textfeld 47"/>
            <p:cNvSpPr txBox="1"/>
            <p:nvPr/>
          </p:nvSpPr>
          <p:spPr>
            <a:xfrm>
              <a:off x="4906108" y="2093626"/>
              <a:ext cx="1386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Unit Testing</a:t>
              </a:r>
              <a:endParaRPr lang="en-US" dirty="0"/>
            </a:p>
          </p:txBody>
        </p:sp>
      </p:grpSp>
      <p:grpSp>
        <p:nvGrpSpPr>
          <p:cNvPr id="19" name="Gruppieren 18"/>
          <p:cNvGrpSpPr/>
          <p:nvPr/>
        </p:nvGrpSpPr>
        <p:grpSpPr>
          <a:xfrm>
            <a:off x="6589182" y="1316744"/>
            <a:ext cx="1564764" cy="1537656"/>
            <a:chOff x="7310260" y="1305431"/>
            <a:chExt cx="1564764" cy="1537656"/>
          </a:xfrm>
        </p:grpSpPr>
        <p:pic>
          <p:nvPicPr>
            <p:cNvPr id="56" name="Picture 2" descr="Ãhnliches Foto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652"/>
            <a:stretch/>
          </p:blipFill>
          <p:spPr bwMode="auto">
            <a:xfrm>
              <a:off x="7310260" y="1305431"/>
              <a:ext cx="1564764" cy="9492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feld 57"/>
            <p:cNvSpPr txBox="1"/>
            <p:nvPr/>
          </p:nvSpPr>
          <p:spPr>
            <a:xfrm>
              <a:off x="7351154" y="2196756"/>
              <a:ext cx="14029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AI &amp; Image </a:t>
              </a:r>
              <a:br>
                <a:rPr lang="en-US" dirty="0" smtClean="0"/>
              </a:br>
              <a:r>
                <a:rPr lang="en-US" dirty="0" smtClean="0"/>
                <a:t>Recognition</a:t>
              </a:r>
              <a:endParaRPr lang="en-US" dirty="0"/>
            </a:p>
          </p:txBody>
        </p:sp>
      </p:grpSp>
      <p:grpSp>
        <p:nvGrpSpPr>
          <p:cNvPr id="20" name="Gruppieren 19"/>
          <p:cNvGrpSpPr/>
          <p:nvPr/>
        </p:nvGrpSpPr>
        <p:grpSpPr>
          <a:xfrm>
            <a:off x="179512" y="3198198"/>
            <a:ext cx="2376264" cy="1826119"/>
            <a:chOff x="259608" y="3043041"/>
            <a:chExt cx="2376264" cy="1826119"/>
          </a:xfrm>
        </p:grpSpPr>
        <p:pic>
          <p:nvPicPr>
            <p:cNvPr id="59" name="Grafik 1" descr="image001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018" t="17440" r="5018" b="63609"/>
            <a:stretch/>
          </p:blipFill>
          <p:spPr bwMode="auto">
            <a:xfrm>
              <a:off x="259608" y="3683287"/>
              <a:ext cx="2376264" cy="792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0" name="Textfeld 59"/>
            <p:cNvSpPr txBox="1"/>
            <p:nvPr/>
          </p:nvSpPr>
          <p:spPr>
            <a:xfrm>
              <a:off x="790297" y="4499828"/>
              <a:ext cx="12618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Simulation</a:t>
              </a:r>
              <a:endParaRPr lang="en-US" dirty="0"/>
            </a:p>
          </p:txBody>
        </p:sp>
        <p:pic>
          <p:nvPicPr>
            <p:cNvPr id="61" name="Grafik 6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5536" y="3043041"/>
              <a:ext cx="1925387" cy="574886"/>
            </a:xfrm>
            <a:prstGeom prst="rect">
              <a:avLst/>
            </a:prstGeom>
          </p:spPr>
        </p:pic>
      </p:grpSp>
      <p:grpSp>
        <p:nvGrpSpPr>
          <p:cNvPr id="21" name="Gruppieren 20"/>
          <p:cNvGrpSpPr/>
          <p:nvPr/>
        </p:nvGrpSpPr>
        <p:grpSpPr>
          <a:xfrm>
            <a:off x="21618" y="5255970"/>
            <a:ext cx="2907903" cy="1602030"/>
            <a:chOff x="107504" y="4880116"/>
            <a:chExt cx="2907903" cy="1602030"/>
          </a:xfrm>
        </p:grpSpPr>
        <p:pic>
          <p:nvPicPr>
            <p:cNvPr id="62" name="Grafik 61"/>
            <p:cNvPicPr>
              <a:picLocks noChangeAspect="1"/>
            </p:cNvPicPr>
            <p:nvPr/>
          </p:nvPicPr>
          <p:blipFill rotWithShape="1">
            <a:blip r:embed="rId7"/>
            <a:srcRect b="13764"/>
            <a:stretch/>
          </p:blipFill>
          <p:spPr>
            <a:xfrm>
              <a:off x="107504" y="4880116"/>
              <a:ext cx="2907903" cy="1232698"/>
            </a:xfrm>
            <a:prstGeom prst="rect">
              <a:avLst/>
            </a:prstGeom>
          </p:spPr>
        </p:pic>
        <p:sp>
          <p:nvSpPr>
            <p:cNvPr id="63" name="Textfeld 62"/>
            <p:cNvSpPr txBox="1"/>
            <p:nvPr/>
          </p:nvSpPr>
          <p:spPr>
            <a:xfrm>
              <a:off x="1111760" y="6112814"/>
              <a:ext cx="569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IDE</a:t>
              </a:r>
              <a:endParaRPr lang="en-US" dirty="0"/>
            </a:p>
          </p:txBody>
        </p:sp>
      </p:grpSp>
      <p:grpSp>
        <p:nvGrpSpPr>
          <p:cNvPr id="22" name="Gruppieren 21"/>
          <p:cNvGrpSpPr/>
          <p:nvPr/>
        </p:nvGrpSpPr>
        <p:grpSpPr>
          <a:xfrm>
            <a:off x="7037549" y="3015236"/>
            <a:ext cx="1750167" cy="2188045"/>
            <a:chOff x="7037549" y="3015236"/>
            <a:chExt cx="1750167" cy="2188045"/>
          </a:xfrm>
        </p:grpSpPr>
        <p:pic>
          <p:nvPicPr>
            <p:cNvPr id="64" name="Grafik 6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37549" y="3015236"/>
              <a:ext cx="1750167" cy="1584176"/>
            </a:xfrm>
            <a:prstGeom prst="rect">
              <a:avLst/>
            </a:prstGeom>
          </p:spPr>
        </p:pic>
        <p:sp>
          <p:nvSpPr>
            <p:cNvPr id="65" name="Textfeld 64"/>
            <p:cNvSpPr txBox="1"/>
            <p:nvPr/>
          </p:nvSpPr>
          <p:spPr>
            <a:xfrm>
              <a:off x="7185511" y="4556950"/>
              <a:ext cx="14542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Acceptance </a:t>
              </a:r>
              <a:br>
                <a:rPr lang="en-US" dirty="0" smtClean="0"/>
              </a:br>
              <a:r>
                <a:rPr lang="en-US" dirty="0" smtClean="0"/>
                <a:t>Testing</a:t>
              </a:r>
              <a:endParaRPr lang="en-US" dirty="0"/>
            </a:p>
          </p:txBody>
        </p:sp>
      </p:grpSp>
      <p:grpSp>
        <p:nvGrpSpPr>
          <p:cNvPr id="23" name="Gruppieren 22"/>
          <p:cNvGrpSpPr/>
          <p:nvPr/>
        </p:nvGrpSpPr>
        <p:grpSpPr>
          <a:xfrm>
            <a:off x="6206992" y="5245281"/>
            <a:ext cx="2701036" cy="1078914"/>
            <a:chOff x="6206992" y="5245281"/>
            <a:chExt cx="2701036" cy="1078914"/>
          </a:xfrm>
        </p:grpSpPr>
        <p:pic>
          <p:nvPicPr>
            <p:cNvPr id="66" name="Grafik 65"/>
            <p:cNvPicPr>
              <a:picLocks noChangeAspect="1"/>
            </p:cNvPicPr>
            <p:nvPr/>
          </p:nvPicPr>
          <p:blipFill rotWithShape="1">
            <a:blip r:embed="rId9"/>
            <a:srcRect l="50131" t="15396" r="4467" b="63176"/>
            <a:stretch/>
          </p:blipFill>
          <p:spPr>
            <a:xfrm>
              <a:off x="6206992" y="5245281"/>
              <a:ext cx="2701036" cy="675259"/>
            </a:xfrm>
            <a:prstGeom prst="rect">
              <a:avLst/>
            </a:prstGeom>
          </p:spPr>
        </p:pic>
        <p:sp>
          <p:nvSpPr>
            <p:cNvPr id="67" name="Textfeld 66"/>
            <p:cNvSpPr txBox="1"/>
            <p:nvPr/>
          </p:nvSpPr>
          <p:spPr>
            <a:xfrm>
              <a:off x="7320163" y="5954863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Reporting</a:t>
              </a:r>
              <a:endParaRPr lang="en-US" dirty="0"/>
            </a:p>
          </p:txBody>
        </p:sp>
      </p:grpSp>
      <p:grpSp>
        <p:nvGrpSpPr>
          <p:cNvPr id="24" name="Gruppieren 23"/>
          <p:cNvGrpSpPr/>
          <p:nvPr/>
        </p:nvGrpSpPr>
        <p:grpSpPr>
          <a:xfrm>
            <a:off x="3275856" y="2961266"/>
            <a:ext cx="2958030" cy="1187814"/>
            <a:chOff x="3496272" y="5442738"/>
            <a:chExt cx="2958030" cy="1187814"/>
          </a:xfrm>
        </p:grpSpPr>
        <p:pic>
          <p:nvPicPr>
            <p:cNvPr id="68" name="Grafik 67"/>
            <p:cNvPicPr>
              <a:picLocks noChangeAspect="1"/>
            </p:cNvPicPr>
            <p:nvPr/>
          </p:nvPicPr>
          <p:blipFill rotWithShape="1">
            <a:blip r:embed="rId10"/>
            <a:srcRect t="13956"/>
            <a:stretch/>
          </p:blipFill>
          <p:spPr>
            <a:xfrm>
              <a:off x="3496272" y="5442738"/>
              <a:ext cx="2958030" cy="862591"/>
            </a:xfrm>
            <a:prstGeom prst="rect">
              <a:avLst/>
            </a:prstGeom>
          </p:spPr>
        </p:pic>
        <p:sp>
          <p:nvSpPr>
            <p:cNvPr id="69" name="Textfeld 68"/>
            <p:cNvSpPr txBox="1"/>
            <p:nvPr/>
          </p:nvSpPr>
          <p:spPr>
            <a:xfrm>
              <a:off x="3664672" y="6261220"/>
              <a:ext cx="2621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Automatically </a:t>
              </a:r>
              <a:r>
                <a:rPr lang="en-US" dirty="0" err="1" smtClean="0"/>
                <a:t>Layouting</a:t>
              </a:r>
              <a:endParaRPr lang="en-US" dirty="0"/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2301520" y="4072953"/>
            <a:ext cx="4608512" cy="2891615"/>
            <a:chOff x="899592" y="2492896"/>
            <a:chExt cx="7344816" cy="4608512"/>
          </a:xfrm>
        </p:grpSpPr>
        <p:pic>
          <p:nvPicPr>
            <p:cNvPr id="4100" name="Picture 4" descr="http://www.vietgamedev.net/file/attachment/2012/03/1da006f6590dc38ccc771f73fc408c92_view.png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592" y="2492896"/>
              <a:ext cx="7344816" cy="46085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Grafik 28" descr="EMALogoTransparent.png"/>
            <p:cNvPicPr>
              <a:picLocks noChangeAspect="1" noChangeArrowheads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418" b="18787"/>
            <a:stretch/>
          </p:blipFill>
          <p:spPr bwMode="auto">
            <a:xfrm>
              <a:off x="2771800" y="5378255"/>
              <a:ext cx="1224136" cy="723306"/>
            </a:xfrm>
            <a:custGeom>
              <a:avLst/>
              <a:gdLst>
                <a:gd name="connsiteX0" fmla="*/ 0 w 1224136"/>
                <a:gd name="connsiteY0" fmla="*/ 0 h 723306"/>
                <a:gd name="connsiteX1" fmla="*/ 1224136 w 1224136"/>
                <a:gd name="connsiteY1" fmla="*/ 308163 h 723306"/>
                <a:gd name="connsiteX2" fmla="*/ 1224136 w 1224136"/>
                <a:gd name="connsiteY2" fmla="*/ 723306 h 723306"/>
                <a:gd name="connsiteX3" fmla="*/ 0 w 1224136"/>
                <a:gd name="connsiteY3" fmla="*/ 723306 h 723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4136" h="723306">
                  <a:moveTo>
                    <a:pt x="0" y="0"/>
                  </a:moveTo>
                  <a:lnTo>
                    <a:pt x="1224136" y="308163"/>
                  </a:lnTo>
                  <a:lnTo>
                    <a:pt x="1224136" y="723306"/>
                  </a:lnTo>
                  <a:lnTo>
                    <a:pt x="0" y="723306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Grafik 31" descr="EMALogoTransparent.png"/>
            <p:cNvPicPr>
              <a:picLocks noChangeAspect="1" noChangeArrowheads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452" b="18787"/>
            <a:stretch/>
          </p:blipFill>
          <p:spPr bwMode="auto">
            <a:xfrm>
              <a:off x="5255785" y="5083182"/>
              <a:ext cx="1212971" cy="865093"/>
            </a:xfrm>
            <a:custGeom>
              <a:avLst/>
              <a:gdLst>
                <a:gd name="connsiteX0" fmla="*/ 1212971 w 1212971"/>
                <a:gd name="connsiteY0" fmla="*/ 0 h 865093"/>
                <a:gd name="connsiteX1" fmla="*/ 1212971 w 1212971"/>
                <a:gd name="connsiteY1" fmla="*/ 865093 h 865093"/>
                <a:gd name="connsiteX2" fmla="*/ 0 w 1212971"/>
                <a:gd name="connsiteY2" fmla="*/ 865093 h 865093"/>
                <a:gd name="connsiteX3" fmla="*/ 0 w 1212971"/>
                <a:gd name="connsiteY3" fmla="*/ 483505 h 865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2971" h="865093">
                  <a:moveTo>
                    <a:pt x="1212971" y="0"/>
                  </a:moveTo>
                  <a:lnTo>
                    <a:pt x="1212971" y="865093"/>
                  </a:lnTo>
                  <a:lnTo>
                    <a:pt x="0" y="865093"/>
                  </a:lnTo>
                  <a:lnTo>
                    <a:pt x="0" y="483505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76449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974" y="5487176"/>
            <a:ext cx="7403562" cy="132070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EmbeddedMontiArc Repo Quality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Research </a:t>
            </a:r>
            <a:r>
              <a:rPr lang="en-US" sz="1800" dirty="0" smtClean="0">
                <a:solidFill>
                  <a:schemeClr val="accent2"/>
                </a:solidFill>
              </a:rPr>
              <a:t>Prototype</a:t>
            </a:r>
            <a:r>
              <a:rPr lang="en-US" sz="1800" dirty="0" smtClean="0"/>
              <a:t>: Can be shown at conferences</a:t>
            </a:r>
          </a:p>
          <a:p>
            <a:r>
              <a:rPr lang="en-US" sz="1800" dirty="0" smtClean="0"/>
              <a:t>Own </a:t>
            </a:r>
            <a:r>
              <a:rPr lang="en-US" sz="1800" dirty="0">
                <a:solidFill>
                  <a:schemeClr val="accent2"/>
                </a:solidFill>
              </a:rPr>
              <a:t>Documentation Repository</a:t>
            </a:r>
            <a:r>
              <a:rPr lang="en-US" sz="1800" dirty="0"/>
              <a:t>: </a:t>
            </a:r>
            <a:r>
              <a:rPr lang="en-US" sz="1800" dirty="0">
                <a:hlinkClick r:id="rId3"/>
              </a:rPr>
              <a:t>https://</a:t>
            </a:r>
            <a:r>
              <a:rPr lang="en-US" sz="1800" dirty="0" smtClean="0">
                <a:hlinkClick r:id="rId3"/>
              </a:rPr>
              <a:t>git.rwth-aachen.de/monticore/EmbeddedMontiArc/Documentation</a:t>
            </a:r>
            <a:r>
              <a:rPr lang="en-US" sz="1800" dirty="0" smtClean="0"/>
              <a:t> </a:t>
            </a:r>
          </a:p>
          <a:p>
            <a:r>
              <a:rPr lang="en-US" sz="1800" dirty="0" smtClean="0">
                <a:solidFill>
                  <a:schemeClr val="accent2"/>
                </a:solidFill>
              </a:rPr>
              <a:t>Main Repositories are documented by itself</a:t>
            </a:r>
            <a:r>
              <a:rPr lang="en-US" sz="1800" dirty="0" smtClean="0"/>
              <a:t>:</a:t>
            </a:r>
            <a:br>
              <a:rPr lang="en-US" sz="1800" dirty="0" smtClean="0"/>
            </a:br>
            <a:r>
              <a:rPr lang="en-US" sz="1800" dirty="0" smtClean="0"/>
              <a:t>14 Compact PPTX-Presentation about Design </a:t>
            </a:r>
            <a:r>
              <a:rPr lang="en-US" sz="1800" dirty="0"/>
              <a:t>&amp; Algorithms</a:t>
            </a:r>
            <a:br>
              <a:rPr lang="en-US" sz="1800" dirty="0"/>
            </a:br>
            <a:r>
              <a:rPr lang="en-US" sz="1200" dirty="0">
                <a:hlinkClick r:id="rId4"/>
              </a:rPr>
              <a:t>https://</a:t>
            </a:r>
            <a:r>
              <a:rPr lang="en-US" sz="1200" dirty="0" smtClean="0">
                <a:hlinkClick r:id="rId4"/>
              </a:rPr>
              <a:t>git.rwth-aachen.de/monticore/EmbeddedMontiArc/Documentation/tree/master/reposlides</a:t>
            </a:r>
            <a:r>
              <a:rPr lang="en-US" sz="1200" dirty="0" smtClean="0"/>
              <a:t> </a:t>
            </a:r>
          </a:p>
          <a:p>
            <a:endParaRPr lang="en-US" sz="1400" dirty="0"/>
          </a:p>
          <a:p>
            <a:endParaRPr lang="en-US" sz="1400" dirty="0" smtClean="0"/>
          </a:p>
          <a:p>
            <a:endParaRPr lang="en-US" sz="1400" dirty="0"/>
          </a:p>
          <a:p>
            <a:endParaRPr lang="en-US" sz="1400" dirty="0" smtClean="0"/>
          </a:p>
          <a:p>
            <a:endParaRPr lang="en-US" sz="1400" dirty="0"/>
          </a:p>
          <a:p>
            <a:endParaRPr lang="en-US" sz="1400" dirty="0" smtClean="0"/>
          </a:p>
          <a:p>
            <a:endParaRPr lang="en-US" sz="1400" dirty="0"/>
          </a:p>
          <a:p>
            <a:pPr marL="0" indent="0">
              <a:buNone/>
            </a:pPr>
            <a:endParaRPr lang="en-US" sz="1400" dirty="0" smtClean="0"/>
          </a:p>
          <a:p>
            <a:r>
              <a:rPr lang="en-US" dirty="0" smtClean="0">
                <a:solidFill>
                  <a:schemeClr val="accent2"/>
                </a:solidFill>
              </a:rPr>
              <a:t>Many</a:t>
            </a:r>
            <a:r>
              <a:rPr lang="en-US" dirty="0" smtClean="0"/>
              <a:t> Unit- and Integration </a:t>
            </a:r>
            <a:r>
              <a:rPr lang="en-US" dirty="0" smtClean="0">
                <a:solidFill>
                  <a:schemeClr val="accent2"/>
                </a:solidFill>
              </a:rPr>
              <a:t>Tests</a:t>
            </a:r>
            <a:r>
              <a:rPr lang="en-US" dirty="0" smtClean="0"/>
              <a:t> (Test Coverage about 75%)</a:t>
            </a:r>
          </a:p>
          <a:p>
            <a:r>
              <a:rPr lang="en-US" dirty="0" smtClean="0"/>
              <a:t>Activated </a:t>
            </a:r>
            <a:r>
              <a:rPr lang="en-US" dirty="0" smtClean="0">
                <a:solidFill>
                  <a:schemeClr val="accent2"/>
                </a:solidFill>
              </a:rPr>
              <a:t>Test Pipeline </a:t>
            </a:r>
            <a:r>
              <a:rPr lang="en-US" dirty="0" smtClean="0"/>
              <a:t>in </a:t>
            </a:r>
            <a:r>
              <a:rPr lang="en-US" dirty="0" err="1" smtClean="0"/>
              <a:t>GitLab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5"/>
          <a:srcRect r="1557"/>
          <a:stretch/>
        </p:blipFill>
        <p:spPr>
          <a:xfrm>
            <a:off x="6532694" y="3068960"/>
            <a:ext cx="2087282" cy="1545070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6996689" y="4521311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35895" y="3068961"/>
            <a:ext cx="2046429" cy="1545070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3822982" y="4521311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Class Relation</a:t>
            </a:r>
            <a:endParaRPr lang="en-US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7623" y="3068960"/>
            <a:ext cx="1934341" cy="1452351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475570" y="4521311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008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Architecture Design Decisions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 smtClean="0"/>
              <a:t>All steps are Self-Contained Services (communicate via CLI or via REST)</a:t>
            </a:r>
          </a:p>
          <a:p>
            <a:pPr lvl="1"/>
            <a:r>
              <a:rPr lang="en-US" sz="1600" dirty="0" smtClean="0"/>
              <a:t>Each SCS can use a different </a:t>
            </a:r>
            <a:r>
              <a:rPr lang="en-US" sz="1600" dirty="0" err="1" smtClean="0"/>
              <a:t>MontiCore</a:t>
            </a:r>
            <a:r>
              <a:rPr lang="en-US" sz="1600" dirty="0" smtClean="0"/>
              <a:t> version</a:t>
            </a:r>
          </a:p>
          <a:p>
            <a:pPr lvl="1"/>
            <a:r>
              <a:rPr lang="en-US" sz="1600" dirty="0" smtClean="0"/>
              <a:t>Can be developed and replaced independently</a:t>
            </a:r>
          </a:p>
          <a:p>
            <a:pPr lvl="1"/>
            <a:r>
              <a:rPr lang="en-US" sz="1600" dirty="0" smtClean="0"/>
              <a:t>Batch files chain SCS together to useful activities</a:t>
            </a:r>
          </a:p>
          <a:p>
            <a:pPr lvl="2"/>
            <a:r>
              <a:rPr lang="en-US" sz="1400" dirty="0" smtClean="0"/>
              <a:t>E.g. C++ Generator </a:t>
            </a:r>
            <a:r>
              <a:rPr lang="en-US" sz="1400" dirty="0" smtClean="0">
                <a:sym typeface="Wingdings" panose="05000000000000000000" pitchFamily="2" charset="2"/>
              </a:rPr>
              <a:t> CLANG  Simulator/3d </a:t>
            </a:r>
            <a:r>
              <a:rPr lang="en-US" sz="1400" dirty="0" err="1" smtClean="0">
                <a:sym typeface="Wingdings" panose="05000000000000000000" pitchFamily="2" charset="2"/>
              </a:rPr>
              <a:t>Visualisation</a:t>
            </a:r>
            <a:endParaRPr lang="en-US" sz="1400" dirty="0" smtClean="0">
              <a:sym typeface="Wingdings" panose="05000000000000000000" pitchFamily="2" charset="2"/>
            </a:endParaRPr>
          </a:p>
          <a:p>
            <a:r>
              <a:rPr lang="en-US" sz="1600" dirty="0" smtClean="0">
                <a:sym typeface="Wingdings" panose="05000000000000000000" pitchFamily="2" charset="2"/>
              </a:rPr>
              <a:t>Bundled as portable application in an archive EXE (only Windows 64-bit as requirement)</a:t>
            </a:r>
            <a:endParaRPr lang="en-US" sz="1600" dirty="0"/>
          </a:p>
        </p:txBody>
      </p:sp>
      <p:sp>
        <p:nvSpPr>
          <p:cNvPr id="4" name="Rechteck 3"/>
          <p:cNvSpPr/>
          <p:nvPr/>
        </p:nvSpPr>
        <p:spPr>
          <a:xfrm>
            <a:off x="645243" y="3284984"/>
            <a:ext cx="936104" cy="28083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251520" y="6179378"/>
            <a:ext cx="178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C++ Generator/</a:t>
            </a:r>
            <a:br>
              <a:rPr lang="de-DE" dirty="0" smtClean="0"/>
            </a:br>
            <a:r>
              <a:rPr lang="de-DE" dirty="0" err="1" smtClean="0"/>
              <a:t>Testing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975069" y="6179378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SVG Generator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3749914" y="6161156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Online-IDE</a:t>
            </a:r>
            <a:endParaRPr lang="de-DE" dirty="0"/>
          </a:p>
        </p:txBody>
      </p:sp>
      <p:sp>
        <p:nvSpPr>
          <p:cNvPr id="17" name="Textfeld 16"/>
          <p:cNvSpPr txBox="1"/>
          <p:nvPr/>
        </p:nvSpPr>
        <p:spPr>
          <a:xfrm>
            <a:off x="5613795" y="6093296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Reporting</a:t>
            </a:r>
            <a:br>
              <a:rPr lang="de-DE" dirty="0" smtClean="0"/>
            </a:br>
            <a:r>
              <a:rPr lang="de-DE" dirty="0" smtClean="0"/>
              <a:t>&amp; </a:t>
            </a:r>
            <a:r>
              <a:rPr lang="de-DE" dirty="0" err="1" smtClean="0"/>
              <a:t>Metrics</a:t>
            </a:r>
            <a:endParaRPr lang="de-DE" dirty="0"/>
          </a:p>
        </p:txBody>
      </p:sp>
      <p:sp>
        <p:nvSpPr>
          <p:cNvPr id="19" name="Textfeld 18"/>
          <p:cNvSpPr txBox="1"/>
          <p:nvPr/>
        </p:nvSpPr>
        <p:spPr>
          <a:xfrm>
            <a:off x="7249379" y="6093296"/>
            <a:ext cx="1796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Simulators /</a:t>
            </a:r>
            <a:br>
              <a:rPr lang="de-DE" dirty="0" smtClean="0"/>
            </a:br>
            <a:r>
              <a:rPr lang="de-DE" dirty="0" smtClean="0"/>
              <a:t>3d </a:t>
            </a:r>
            <a:r>
              <a:rPr lang="de-DE" dirty="0" err="1" smtClean="0"/>
              <a:t>Visualisation</a:t>
            </a:r>
            <a:endParaRPr lang="de-DE" dirty="0"/>
          </a:p>
        </p:txBody>
      </p:sp>
      <p:sp>
        <p:nvSpPr>
          <p:cNvPr id="20" name="Rechteck 19"/>
          <p:cNvSpPr/>
          <p:nvPr/>
        </p:nvSpPr>
        <p:spPr>
          <a:xfrm>
            <a:off x="740008" y="3425336"/>
            <a:ext cx="720080" cy="50772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755490" y="4073408"/>
            <a:ext cx="720080" cy="5077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/>
          <p:cNvSpPr/>
          <p:nvPr/>
        </p:nvSpPr>
        <p:spPr>
          <a:xfrm>
            <a:off x="755490" y="4807928"/>
            <a:ext cx="720080" cy="50772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/>
          <p:cNvSpPr/>
          <p:nvPr/>
        </p:nvSpPr>
        <p:spPr>
          <a:xfrm>
            <a:off x="763200" y="5455634"/>
            <a:ext cx="720080" cy="507720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/>
          <p:cNvSpPr/>
          <p:nvPr/>
        </p:nvSpPr>
        <p:spPr>
          <a:xfrm>
            <a:off x="2322651" y="3290540"/>
            <a:ext cx="936104" cy="28083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/>
          <p:cNvSpPr/>
          <p:nvPr/>
        </p:nvSpPr>
        <p:spPr>
          <a:xfrm>
            <a:off x="2417416" y="3430892"/>
            <a:ext cx="720080" cy="50772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/>
          <p:cNvSpPr/>
          <p:nvPr/>
        </p:nvSpPr>
        <p:spPr>
          <a:xfrm>
            <a:off x="2432898" y="4078964"/>
            <a:ext cx="720080" cy="5077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2432898" y="4813484"/>
            <a:ext cx="720080" cy="50772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/>
          <p:cNvSpPr/>
          <p:nvPr/>
        </p:nvSpPr>
        <p:spPr>
          <a:xfrm>
            <a:off x="2440608" y="5461190"/>
            <a:ext cx="720080" cy="507720"/>
          </a:xfrm>
          <a:prstGeom prst="rect">
            <a:avLst/>
          </a:prstGeom>
          <a:solidFill>
            <a:srgbClr val="9751C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3896016" y="3284984"/>
            <a:ext cx="936104" cy="28083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/>
          <p:cNvSpPr/>
          <p:nvPr/>
        </p:nvSpPr>
        <p:spPr>
          <a:xfrm>
            <a:off x="3990781" y="3425336"/>
            <a:ext cx="720080" cy="50772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/>
          <p:cNvSpPr/>
          <p:nvPr/>
        </p:nvSpPr>
        <p:spPr>
          <a:xfrm>
            <a:off x="4006263" y="4073408"/>
            <a:ext cx="720080" cy="507720"/>
          </a:xfrm>
          <a:prstGeom prst="rect">
            <a:avLst/>
          </a:prstGeom>
          <a:solidFill>
            <a:srgbClr val="996633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/>
          <p:cNvSpPr/>
          <p:nvPr/>
        </p:nvSpPr>
        <p:spPr>
          <a:xfrm>
            <a:off x="4006263" y="4807928"/>
            <a:ext cx="720080" cy="50772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5638638" y="3284984"/>
            <a:ext cx="936104" cy="28083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5733403" y="3425336"/>
            <a:ext cx="720080" cy="50772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5748885" y="4073408"/>
            <a:ext cx="720080" cy="5077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5748885" y="4807928"/>
            <a:ext cx="720080" cy="50772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5756595" y="5455634"/>
            <a:ext cx="720080" cy="50772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 39"/>
          <p:cNvSpPr/>
          <p:nvPr/>
        </p:nvSpPr>
        <p:spPr>
          <a:xfrm>
            <a:off x="7452320" y="3284984"/>
            <a:ext cx="936104" cy="28083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/>
          <p:cNvSpPr/>
          <p:nvPr/>
        </p:nvSpPr>
        <p:spPr>
          <a:xfrm>
            <a:off x="7547085" y="3425336"/>
            <a:ext cx="720080" cy="507720"/>
          </a:xfrm>
          <a:prstGeom prst="rect">
            <a:avLst/>
          </a:prstGeom>
          <a:solidFill>
            <a:srgbClr val="1D0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/>
          <p:cNvSpPr/>
          <p:nvPr/>
        </p:nvSpPr>
        <p:spPr>
          <a:xfrm>
            <a:off x="7562567" y="4073408"/>
            <a:ext cx="720080" cy="507720"/>
          </a:xfrm>
          <a:prstGeom prst="rect">
            <a:avLst/>
          </a:prstGeom>
          <a:solidFill>
            <a:srgbClr val="00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/>
          <p:cNvSpPr/>
          <p:nvPr/>
        </p:nvSpPr>
        <p:spPr>
          <a:xfrm>
            <a:off x="7562567" y="4807928"/>
            <a:ext cx="720080" cy="50772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Rechteck 43"/>
          <p:cNvSpPr/>
          <p:nvPr/>
        </p:nvSpPr>
        <p:spPr>
          <a:xfrm>
            <a:off x="7570277" y="5455634"/>
            <a:ext cx="720080" cy="507720"/>
          </a:xfrm>
          <a:prstGeom prst="rect">
            <a:avLst/>
          </a:prstGeom>
          <a:solidFill>
            <a:srgbClr val="9751CB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611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.v28">
  <a:themeElements>
    <a:clrScheme name="Editiermodu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0000CC"/>
      </a:accent2>
      <a:accent3>
        <a:srgbClr val="FF0000"/>
      </a:accent3>
      <a:accent4>
        <a:srgbClr val="339933"/>
      </a:accent4>
      <a:accent5>
        <a:srgbClr val="0067A6"/>
      </a:accent5>
      <a:accent6>
        <a:srgbClr val="779EC9"/>
      </a:accent6>
      <a:hlink>
        <a:srgbClr val="FF0000"/>
      </a:hlink>
      <a:folHlink>
        <a:srgbClr val="339933"/>
      </a:folHlink>
    </a:clrScheme>
    <a:fontScheme name="SE-RWT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ditiermodus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00CC"/>
        </a:accent2>
        <a:accent3>
          <a:srgbClr val="FF0000"/>
        </a:accent3>
        <a:accent4>
          <a:srgbClr val="339933"/>
        </a:accent4>
        <a:accent5>
          <a:srgbClr val="0067A6"/>
        </a:accent5>
        <a:accent6>
          <a:srgbClr val="779EC9"/>
        </a:accent6>
        <a:hlink>
          <a:srgbClr val="FF0000"/>
        </a:hlink>
        <a:folHlink>
          <a:srgbClr val="339933"/>
        </a:folHlink>
      </a:clrScheme>
    </a:extraClrScheme>
    <a:extraClrScheme>
      <a:clrScheme name="Anzeigemodus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00CC"/>
        </a:accent2>
        <a:accent3>
          <a:srgbClr val="FF0000"/>
        </a:accent3>
        <a:accent4>
          <a:srgbClr val="C0C0C0"/>
        </a:accent4>
        <a:accent5>
          <a:srgbClr val="0067A6"/>
        </a:accent5>
        <a:accent6>
          <a:srgbClr val="779EC9"/>
        </a:accent6>
        <a:hlink>
          <a:srgbClr val="FF0000"/>
        </a:hlink>
        <a:folHlink>
          <a:srgbClr val="C0C0C0"/>
        </a:folHlink>
      </a:clrScheme>
    </a:extraClrScheme>
    <a:extraClrScheme>
      <a:clrScheme name="Druckmodus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00CC"/>
        </a:accent2>
        <a:accent3>
          <a:srgbClr val="FF0000"/>
        </a:accent3>
        <a:accent4>
          <a:srgbClr val="FFFFFF"/>
        </a:accent4>
        <a:accent5>
          <a:srgbClr val="0067A6"/>
        </a:accent5>
        <a:accent6>
          <a:srgbClr val="779EC9"/>
        </a:accent6>
        <a:hlink>
          <a:srgbClr val="FF0000"/>
        </a:hlink>
        <a:folHlink>
          <a:srgbClr val="FFFFFF"/>
        </a:folHlink>
      </a:clrScheme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SE.v28</Template>
  <TotalTime>0</TotalTime>
  <Words>448</Words>
  <Application>Microsoft Office PowerPoint</Application>
  <PresentationFormat>Bildschirmpräsentation (4:3)</PresentationFormat>
  <Paragraphs>151</Paragraphs>
  <Slides>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7" baseType="lpstr">
      <vt:lpstr>Microsoft YaHei</vt:lpstr>
      <vt:lpstr>Arial</vt:lpstr>
      <vt:lpstr>Calibri</vt:lpstr>
      <vt:lpstr>Cambria Math</vt:lpstr>
      <vt:lpstr>Comic Sans MS</vt:lpstr>
      <vt:lpstr>Times New Roman</vt:lpstr>
      <vt:lpstr>Wingdings</vt:lpstr>
      <vt:lpstr>SE.v28</vt:lpstr>
      <vt:lpstr>High-Level Overview of Entire EmbeddedMontiArc Project</vt:lpstr>
      <vt:lpstr>EmbeddedMontiArc for SLE (teaching)</vt:lpstr>
      <vt:lpstr>EmbeddedMontiArc for Publications</vt:lpstr>
      <vt:lpstr>Agile Development with EmbeddedMontiArc</vt:lpstr>
      <vt:lpstr>EmbeddedMontiArc as DataSource</vt:lpstr>
      <vt:lpstr>EmbeddedMontiArc Integrates SE Methods</vt:lpstr>
      <vt:lpstr>EmbeddedMontiArc Main Features</vt:lpstr>
      <vt:lpstr>EmbeddedMontiArc Repo Quality</vt:lpstr>
      <vt:lpstr>Basic Architecture Design Decisions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Folienvorlage intern</dc:title>
  <dc:creator>SE-RWTH</dc:creator>
  <dc:description>Vorlage V25</dc:description>
  <cp:lastModifiedBy>Michael v.W.</cp:lastModifiedBy>
  <cp:revision>84</cp:revision>
  <cp:lastPrinted>2018-06-11T15:34:52Z</cp:lastPrinted>
  <dcterms:modified xsi:type="dcterms:W3CDTF">2018-06-14T15:38:31Z</dcterms:modified>
</cp:coreProperties>
</file>

<file path=docProps/thumbnail.jpeg>
</file>